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5" r:id="rId10"/>
    <p:sldId id="266" r:id="rId11"/>
    <p:sldId id="267" r:id="rId12"/>
    <p:sldId id="268" r:id="rId13"/>
    <p:sldId id="274" r:id="rId14"/>
    <p:sldId id="276" r:id="rId15"/>
    <p:sldId id="273" r:id="rId16"/>
    <p:sldId id="275" r:id="rId17"/>
    <p:sldId id="277" r:id="rId18"/>
    <p:sldId id="278" r:id="rId19"/>
    <p:sldId id="279" r:id="rId20"/>
    <p:sldId id="280" r:id="rId21"/>
    <p:sldId id="281" r:id="rId22"/>
    <p:sldId id="283" r:id="rId23"/>
    <p:sldId id="269" r:id="rId24"/>
    <p:sldId id="270" r:id="rId25"/>
    <p:sldId id="271" r:id="rId26"/>
    <p:sldId id="272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45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D7DDD-1490-445B-96D2-B086CFB48B38}" type="datetimeFigureOut">
              <a:rPr lang="en-US" smtClean="0"/>
              <a:t>5/15/2019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424B1F-5C84-492B-869C-E77ECFEFE5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41332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D7DDD-1490-445B-96D2-B086CFB48B38}" type="datetimeFigureOut">
              <a:rPr lang="en-US" smtClean="0"/>
              <a:t>5/15/2019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424B1F-5C84-492B-869C-E77ECFEFE5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8330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D7DDD-1490-445B-96D2-B086CFB48B38}" type="datetimeFigureOut">
              <a:rPr lang="en-US" smtClean="0"/>
              <a:t>5/15/2019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424B1F-5C84-492B-869C-E77ECFEFE5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1086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D7DDD-1490-445B-96D2-B086CFB48B38}" type="datetimeFigureOut">
              <a:rPr lang="en-US" smtClean="0"/>
              <a:t>5/15/2019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424B1F-5C84-492B-869C-E77ECFEFE5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5504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D7DDD-1490-445B-96D2-B086CFB48B38}" type="datetimeFigureOut">
              <a:rPr lang="en-US" smtClean="0"/>
              <a:t>5/15/2019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424B1F-5C84-492B-869C-E77ECFEFE5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8618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D7DDD-1490-445B-96D2-B086CFB48B38}" type="datetimeFigureOut">
              <a:rPr lang="en-US" smtClean="0"/>
              <a:t>5/15/2019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424B1F-5C84-492B-869C-E77ECFEFE5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6191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D7DDD-1490-445B-96D2-B086CFB48B38}" type="datetimeFigureOut">
              <a:rPr lang="en-US" smtClean="0"/>
              <a:t>5/15/2019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424B1F-5C84-492B-869C-E77ECFEFE5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2447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D7DDD-1490-445B-96D2-B086CFB48B38}" type="datetimeFigureOut">
              <a:rPr lang="en-US" smtClean="0"/>
              <a:t>5/15/2019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424B1F-5C84-492B-869C-E77ECFEFE5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622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D7DDD-1490-445B-96D2-B086CFB48B38}" type="datetimeFigureOut">
              <a:rPr lang="en-US" smtClean="0"/>
              <a:t>5/15/2019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424B1F-5C84-492B-869C-E77ECFEFE5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4106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D7DDD-1490-445B-96D2-B086CFB48B38}" type="datetimeFigureOut">
              <a:rPr lang="en-US" smtClean="0"/>
              <a:t>5/15/2019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424B1F-5C84-492B-869C-E77ECFEFE5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969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D7DDD-1490-445B-96D2-B086CFB48B38}" type="datetimeFigureOut">
              <a:rPr lang="en-US" smtClean="0"/>
              <a:t>5/15/2019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424B1F-5C84-492B-869C-E77ECFEFE5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1253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5D7DDD-1490-445B-96D2-B086CFB48B38}" type="datetimeFigureOut">
              <a:rPr lang="en-US" smtClean="0"/>
              <a:t>5/15/2019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424B1F-5C84-492B-869C-E77ECFEFE5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6246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0"/>
            <a:ext cx="9144000" cy="284309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47313" y="603849"/>
            <a:ext cx="1295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Original.1</a:t>
            </a:r>
          </a:p>
          <a:p>
            <a:r>
              <a:rPr lang="en-US" dirty="0" smtClean="0"/>
              <a:t>test_flow_3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30317" y="3413185"/>
            <a:ext cx="25684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Testing1: </a:t>
            </a:r>
            <a:r>
              <a:rPr lang="en-US" dirty="0" err="1" smtClean="0"/>
              <a:t>betai</a:t>
            </a:r>
            <a:r>
              <a:rPr lang="en-US" dirty="0" smtClean="0"/>
              <a:t> Hi &gt;= </a:t>
            </a:r>
            <a:r>
              <a:rPr lang="en-US" dirty="0" err="1" smtClean="0"/>
              <a:t>Cbar</a:t>
            </a:r>
            <a:endParaRPr lang="en-US" dirty="0" smtClean="0"/>
          </a:p>
          <a:p>
            <a:r>
              <a:rPr lang="en-US" dirty="0" smtClean="0"/>
              <a:t>test_flow_4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30317" y="4682931"/>
            <a:ext cx="28745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Testing2: e(Hi)-1/e-1 &gt;= </a:t>
            </a:r>
            <a:r>
              <a:rPr lang="en-US" dirty="0" err="1" smtClean="0"/>
              <a:t>Cbar</a:t>
            </a:r>
            <a:endParaRPr lang="en-US" dirty="0" smtClean="0"/>
          </a:p>
          <a:p>
            <a:r>
              <a:rPr lang="en-US" dirty="0" smtClean="0"/>
              <a:t>test_flow_5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0" y="2005211"/>
            <a:ext cx="9144000" cy="284757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0" y="4056659"/>
            <a:ext cx="9144000" cy="2801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12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3593420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Testing2:</a:t>
            </a:r>
          </a:p>
          <a:p>
            <a:r>
              <a:rPr lang="en-US" dirty="0" smtClean="0"/>
              <a:t>h(Hi) = (e(</a:t>
            </a:r>
            <a:r>
              <a:rPr lang="en-US" dirty="0" err="1" smtClean="0"/>
              <a:t>NHi</a:t>
            </a:r>
            <a:r>
              <a:rPr lang="en-US" dirty="0" smtClean="0"/>
              <a:t>)-1)/(e(N)-1)</a:t>
            </a:r>
          </a:p>
          <a:p>
            <a:r>
              <a:rPr lang="en-US" dirty="0" err="1" smtClean="0"/>
              <a:t>Cbar</a:t>
            </a:r>
            <a:r>
              <a:rPr lang="en-US" dirty="0" smtClean="0"/>
              <a:t> = sum h(Hi)Hi + </a:t>
            </a:r>
            <a:r>
              <a:rPr lang="en-US" dirty="0" err="1" smtClean="0"/>
              <a:t>betan</a:t>
            </a:r>
            <a:r>
              <a:rPr lang="en-US" dirty="0" smtClean="0"/>
              <a:t>(</a:t>
            </a:r>
            <a:r>
              <a:rPr lang="en-US" dirty="0" err="1" smtClean="0"/>
              <a:t>Qn-Qn</a:t>
            </a:r>
            <a:r>
              <a:rPr lang="en-US" dirty="0" smtClean="0"/>
              <a:t>*)</a:t>
            </a:r>
          </a:p>
          <a:p>
            <a:r>
              <a:rPr lang="en-US" dirty="0" smtClean="0"/>
              <a:t>No threshold</a:t>
            </a:r>
          </a:p>
          <a:p>
            <a:r>
              <a:rPr lang="en-US" dirty="0" err="1" smtClean="0"/>
              <a:t>Qhati</a:t>
            </a:r>
            <a:r>
              <a:rPr lang="en-US" dirty="0" smtClean="0"/>
              <a:t> = (Hi-</a:t>
            </a:r>
            <a:r>
              <a:rPr lang="en-US" dirty="0" err="1" smtClean="0"/>
              <a:t>Cbar</a:t>
            </a:r>
            <a:r>
              <a:rPr lang="en-US" dirty="0" smtClean="0"/>
              <a:t>)/sum(</a:t>
            </a:r>
            <a:r>
              <a:rPr lang="en-US" dirty="0" err="1" smtClean="0"/>
              <a:t>Hj-Cbar</a:t>
            </a:r>
            <a:r>
              <a:rPr lang="en-US" dirty="0" smtClean="0"/>
              <a:t>)</a:t>
            </a:r>
          </a:p>
          <a:p>
            <a:r>
              <a:rPr lang="en-US" dirty="0" smtClean="0"/>
              <a:t>test_flow_6</a:t>
            </a:r>
          </a:p>
          <a:p>
            <a:endParaRPr lang="en-US" dirty="0"/>
          </a:p>
          <a:p>
            <a:r>
              <a:rPr lang="en-US" dirty="0" smtClean="0"/>
              <a:t>N = 100</a:t>
            </a:r>
          </a:p>
          <a:p>
            <a:endParaRPr lang="en-US" dirty="0" smtClean="0"/>
          </a:p>
          <a:p>
            <a:r>
              <a:rPr lang="en-US" dirty="0" err="1" smtClean="0"/>
              <a:t>eps_q</a:t>
            </a:r>
            <a:r>
              <a:rPr lang="en-US" dirty="0" smtClean="0"/>
              <a:t> = 10</a:t>
            </a:r>
          </a:p>
          <a:p>
            <a:r>
              <a:rPr lang="en-US" dirty="0" err="1" smtClean="0"/>
              <a:t>eps_q</a:t>
            </a:r>
            <a:r>
              <a:rPr lang="en-US" dirty="0" smtClean="0"/>
              <a:t> = 5</a:t>
            </a:r>
          </a:p>
          <a:p>
            <a:r>
              <a:rPr lang="en-US" dirty="0" err="1" smtClean="0"/>
              <a:t>eps_q</a:t>
            </a:r>
            <a:r>
              <a:rPr lang="en-US" dirty="0" smtClean="0"/>
              <a:t> = 2.5</a:t>
            </a:r>
          </a:p>
          <a:p>
            <a:r>
              <a:rPr lang="en-US" dirty="0" err="1" smtClean="0"/>
              <a:t>eps_q</a:t>
            </a:r>
            <a:r>
              <a:rPr lang="en-US" dirty="0" smtClean="0"/>
              <a:t> = 1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2501" y="5029200"/>
            <a:ext cx="5859499" cy="18288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2501" y="3352800"/>
            <a:ext cx="5859499" cy="1828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2501" y="1676400"/>
            <a:ext cx="5859499" cy="1828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2501" y="0"/>
            <a:ext cx="5859499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9223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4015715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Testing2.2:</a:t>
            </a:r>
          </a:p>
          <a:p>
            <a:r>
              <a:rPr lang="en-US" dirty="0" smtClean="0"/>
              <a:t>h(Hi) = (e(</a:t>
            </a:r>
            <a:r>
              <a:rPr lang="en-US" dirty="0" err="1" smtClean="0"/>
              <a:t>NHi</a:t>
            </a:r>
            <a:r>
              <a:rPr lang="en-US" dirty="0" smtClean="0"/>
              <a:t>)-1)/(e(N)-1)</a:t>
            </a:r>
          </a:p>
          <a:p>
            <a:r>
              <a:rPr lang="en-US" dirty="0" err="1" smtClean="0"/>
              <a:t>Cbar</a:t>
            </a:r>
            <a:r>
              <a:rPr lang="en-US" dirty="0" smtClean="0"/>
              <a:t> = sum h(Hi)Hi + </a:t>
            </a:r>
            <a:r>
              <a:rPr lang="en-US" dirty="0" err="1" smtClean="0"/>
              <a:t>betan</a:t>
            </a:r>
            <a:r>
              <a:rPr lang="en-US" dirty="0" smtClean="0"/>
              <a:t>(</a:t>
            </a:r>
            <a:r>
              <a:rPr lang="en-US" dirty="0" err="1" smtClean="0"/>
              <a:t>Qn-Qn</a:t>
            </a:r>
            <a:r>
              <a:rPr lang="en-US" dirty="0" smtClean="0"/>
              <a:t>*)</a:t>
            </a:r>
          </a:p>
          <a:p>
            <a:r>
              <a:rPr lang="en-US" dirty="0" smtClean="0"/>
              <a:t>No threshold</a:t>
            </a:r>
          </a:p>
          <a:p>
            <a:r>
              <a:rPr lang="en-US" dirty="0" err="1" smtClean="0"/>
              <a:t>Qhati</a:t>
            </a:r>
            <a:r>
              <a:rPr lang="en-US" dirty="0" smtClean="0"/>
              <a:t> = (h(Hi)Hi-</a:t>
            </a:r>
            <a:r>
              <a:rPr lang="en-US" dirty="0" err="1" smtClean="0"/>
              <a:t>Cbar</a:t>
            </a:r>
            <a:r>
              <a:rPr lang="en-US" dirty="0" smtClean="0"/>
              <a:t>)/sum(h(</a:t>
            </a:r>
            <a:r>
              <a:rPr lang="en-US" dirty="0" err="1" smtClean="0"/>
              <a:t>Hj</a:t>
            </a:r>
            <a:r>
              <a:rPr lang="en-US" dirty="0" smtClean="0"/>
              <a:t>)</a:t>
            </a:r>
            <a:r>
              <a:rPr lang="en-US" dirty="0" err="1" smtClean="0"/>
              <a:t>Hj-Cbar</a:t>
            </a:r>
            <a:r>
              <a:rPr lang="en-US" dirty="0" smtClean="0"/>
              <a:t>)</a:t>
            </a:r>
          </a:p>
          <a:p>
            <a:r>
              <a:rPr lang="en-US" dirty="0" smtClean="0"/>
              <a:t>test_flow_6</a:t>
            </a:r>
          </a:p>
          <a:p>
            <a:endParaRPr lang="en-US" dirty="0"/>
          </a:p>
          <a:p>
            <a:r>
              <a:rPr lang="en-US" dirty="0" smtClean="0"/>
              <a:t>N = 1</a:t>
            </a:r>
          </a:p>
          <a:p>
            <a:endParaRPr lang="en-US" dirty="0" smtClean="0"/>
          </a:p>
          <a:p>
            <a:r>
              <a:rPr lang="en-US" dirty="0" err="1" smtClean="0"/>
              <a:t>eps_q</a:t>
            </a:r>
            <a:r>
              <a:rPr lang="en-US" dirty="0" smtClean="0"/>
              <a:t> = 10</a:t>
            </a:r>
          </a:p>
          <a:p>
            <a:r>
              <a:rPr lang="en-US" dirty="0" err="1" smtClean="0"/>
              <a:t>eps_q</a:t>
            </a:r>
            <a:r>
              <a:rPr lang="en-US" dirty="0" smtClean="0"/>
              <a:t> = 5</a:t>
            </a:r>
          </a:p>
          <a:p>
            <a:r>
              <a:rPr lang="en-US" dirty="0" err="1" smtClean="0"/>
              <a:t>eps_q</a:t>
            </a:r>
            <a:r>
              <a:rPr lang="en-US" dirty="0" smtClean="0"/>
              <a:t> = 2.5</a:t>
            </a:r>
          </a:p>
          <a:p>
            <a:r>
              <a:rPr lang="en-US" dirty="0" err="1" smtClean="0"/>
              <a:t>eps_q</a:t>
            </a:r>
            <a:r>
              <a:rPr lang="en-US" dirty="0" smtClean="0"/>
              <a:t> = 1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2501" y="5029200"/>
            <a:ext cx="5859499" cy="1828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2501" y="3352800"/>
            <a:ext cx="5859499" cy="18288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2501" y="1676400"/>
            <a:ext cx="5859499" cy="1828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2501" y="0"/>
            <a:ext cx="5859499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1561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4015715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Testing2.2:</a:t>
            </a:r>
          </a:p>
          <a:p>
            <a:r>
              <a:rPr lang="en-US" dirty="0" smtClean="0"/>
              <a:t>h(Hi) = (e(</a:t>
            </a:r>
            <a:r>
              <a:rPr lang="en-US" dirty="0" err="1" smtClean="0"/>
              <a:t>NHi</a:t>
            </a:r>
            <a:r>
              <a:rPr lang="en-US" dirty="0" smtClean="0"/>
              <a:t>)-1)/(e(N)-1)</a:t>
            </a:r>
          </a:p>
          <a:p>
            <a:r>
              <a:rPr lang="en-US" dirty="0" err="1" smtClean="0"/>
              <a:t>Cbar</a:t>
            </a:r>
            <a:r>
              <a:rPr lang="en-US" dirty="0" smtClean="0"/>
              <a:t> = sum h(Hi)Hi + </a:t>
            </a:r>
            <a:r>
              <a:rPr lang="en-US" dirty="0" err="1" smtClean="0"/>
              <a:t>betan</a:t>
            </a:r>
            <a:r>
              <a:rPr lang="en-US" dirty="0" smtClean="0"/>
              <a:t>(</a:t>
            </a:r>
            <a:r>
              <a:rPr lang="en-US" dirty="0" err="1" smtClean="0"/>
              <a:t>Qn-Qn</a:t>
            </a:r>
            <a:r>
              <a:rPr lang="en-US" dirty="0" smtClean="0"/>
              <a:t>*)</a:t>
            </a:r>
          </a:p>
          <a:p>
            <a:r>
              <a:rPr lang="en-US" dirty="0" smtClean="0"/>
              <a:t>No threshold</a:t>
            </a:r>
          </a:p>
          <a:p>
            <a:r>
              <a:rPr lang="en-US" dirty="0" err="1" smtClean="0"/>
              <a:t>Qhati</a:t>
            </a:r>
            <a:r>
              <a:rPr lang="en-US" dirty="0" smtClean="0"/>
              <a:t> = (h(Hi)Hi-</a:t>
            </a:r>
            <a:r>
              <a:rPr lang="en-US" dirty="0" err="1" smtClean="0"/>
              <a:t>Cbar</a:t>
            </a:r>
            <a:r>
              <a:rPr lang="en-US" dirty="0" smtClean="0"/>
              <a:t>)/sum(h(</a:t>
            </a:r>
            <a:r>
              <a:rPr lang="en-US" dirty="0" err="1" smtClean="0"/>
              <a:t>Hj</a:t>
            </a:r>
            <a:r>
              <a:rPr lang="en-US" dirty="0" smtClean="0"/>
              <a:t>)</a:t>
            </a:r>
            <a:r>
              <a:rPr lang="en-US" dirty="0" err="1" smtClean="0"/>
              <a:t>Hj-Cbar</a:t>
            </a:r>
            <a:r>
              <a:rPr lang="en-US" dirty="0" smtClean="0"/>
              <a:t>)</a:t>
            </a:r>
          </a:p>
          <a:p>
            <a:r>
              <a:rPr lang="en-US" dirty="0" smtClean="0"/>
              <a:t>test_flow_6</a:t>
            </a:r>
          </a:p>
          <a:p>
            <a:endParaRPr lang="en-US" dirty="0"/>
          </a:p>
          <a:p>
            <a:r>
              <a:rPr lang="en-US" dirty="0" smtClean="0"/>
              <a:t>N = 100</a:t>
            </a:r>
          </a:p>
          <a:p>
            <a:endParaRPr lang="en-US" dirty="0" smtClean="0"/>
          </a:p>
          <a:p>
            <a:r>
              <a:rPr lang="en-US" dirty="0" err="1" smtClean="0"/>
              <a:t>eps_q</a:t>
            </a:r>
            <a:r>
              <a:rPr lang="en-US" dirty="0" smtClean="0"/>
              <a:t> = 10</a:t>
            </a:r>
          </a:p>
          <a:p>
            <a:r>
              <a:rPr lang="en-US" dirty="0" err="1" smtClean="0"/>
              <a:t>eps_q</a:t>
            </a:r>
            <a:r>
              <a:rPr lang="en-US" dirty="0" smtClean="0"/>
              <a:t> = 5</a:t>
            </a:r>
          </a:p>
          <a:p>
            <a:r>
              <a:rPr lang="en-US" dirty="0" err="1" smtClean="0"/>
              <a:t>eps_q</a:t>
            </a:r>
            <a:r>
              <a:rPr lang="en-US" dirty="0" smtClean="0"/>
              <a:t> = 2.5</a:t>
            </a:r>
          </a:p>
          <a:p>
            <a:r>
              <a:rPr lang="en-US" dirty="0" err="1" smtClean="0"/>
              <a:t>eps_q</a:t>
            </a:r>
            <a:r>
              <a:rPr lang="en-US" dirty="0" smtClean="0"/>
              <a:t> = 1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2501" y="5029200"/>
            <a:ext cx="5859499" cy="18288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2501" y="3352800"/>
            <a:ext cx="5859499" cy="1828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2501" y="1676400"/>
            <a:ext cx="5859499" cy="1828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2501" y="0"/>
            <a:ext cx="5859499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8727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5507533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Testing2.2:</a:t>
            </a:r>
          </a:p>
          <a:p>
            <a:r>
              <a:rPr lang="en-US" dirty="0" smtClean="0"/>
              <a:t>h(Hi) = (e(</a:t>
            </a:r>
            <a:r>
              <a:rPr lang="en-US" dirty="0" err="1" smtClean="0"/>
              <a:t>NHi</a:t>
            </a:r>
            <a:r>
              <a:rPr lang="en-US" dirty="0" smtClean="0"/>
              <a:t>)-1)/(e(N)-1)</a:t>
            </a:r>
          </a:p>
          <a:p>
            <a:r>
              <a:rPr lang="en-US" dirty="0" err="1" smtClean="0"/>
              <a:t>Cbar</a:t>
            </a:r>
            <a:r>
              <a:rPr lang="en-US" dirty="0" smtClean="0"/>
              <a:t> = sum h(Hi)Hi + </a:t>
            </a:r>
            <a:r>
              <a:rPr lang="en-US" dirty="0" err="1" smtClean="0"/>
              <a:t>betan</a:t>
            </a:r>
            <a:r>
              <a:rPr lang="en-US" dirty="0" smtClean="0"/>
              <a:t>(</a:t>
            </a:r>
            <a:r>
              <a:rPr lang="en-US" dirty="0" err="1" smtClean="0"/>
              <a:t>Qn-Qn</a:t>
            </a:r>
            <a:r>
              <a:rPr lang="en-US" dirty="0" smtClean="0"/>
              <a:t>*)</a:t>
            </a:r>
          </a:p>
          <a:p>
            <a:r>
              <a:rPr lang="en-US" dirty="0" smtClean="0"/>
              <a:t>No threshold</a:t>
            </a:r>
          </a:p>
          <a:p>
            <a:r>
              <a:rPr lang="en-US" dirty="0" err="1" smtClean="0"/>
              <a:t>Qhati</a:t>
            </a:r>
            <a:r>
              <a:rPr lang="en-US" dirty="0" smtClean="0"/>
              <a:t> = (max(h(Hi)Hi-Cbar,0.))/sum(max(h(</a:t>
            </a:r>
            <a:r>
              <a:rPr lang="en-US" dirty="0" err="1" smtClean="0"/>
              <a:t>Hj</a:t>
            </a:r>
            <a:r>
              <a:rPr lang="en-US" dirty="0" smtClean="0"/>
              <a:t>)Hj-Cbar,0.))</a:t>
            </a:r>
          </a:p>
          <a:p>
            <a:r>
              <a:rPr lang="en-US" dirty="0" smtClean="0"/>
              <a:t>test_flow_6</a:t>
            </a:r>
          </a:p>
          <a:p>
            <a:endParaRPr lang="en-US" dirty="0"/>
          </a:p>
          <a:p>
            <a:r>
              <a:rPr lang="en-US" dirty="0" smtClean="0"/>
              <a:t>N = 0.001</a:t>
            </a:r>
          </a:p>
          <a:p>
            <a:endParaRPr lang="en-US" dirty="0" smtClean="0"/>
          </a:p>
          <a:p>
            <a:r>
              <a:rPr lang="en-US" dirty="0" err="1" smtClean="0"/>
              <a:t>eps_q</a:t>
            </a:r>
            <a:r>
              <a:rPr lang="en-US" dirty="0" smtClean="0"/>
              <a:t> = 10</a:t>
            </a:r>
          </a:p>
          <a:p>
            <a:r>
              <a:rPr lang="en-US" dirty="0" err="1" smtClean="0"/>
              <a:t>eps_q</a:t>
            </a:r>
            <a:r>
              <a:rPr lang="en-US" dirty="0" smtClean="0"/>
              <a:t> = 5</a:t>
            </a:r>
          </a:p>
          <a:p>
            <a:r>
              <a:rPr lang="en-US" dirty="0" err="1" smtClean="0"/>
              <a:t>eps_q</a:t>
            </a:r>
            <a:r>
              <a:rPr lang="en-US" dirty="0" smtClean="0"/>
              <a:t> = 2.5</a:t>
            </a:r>
          </a:p>
          <a:p>
            <a:r>
              <a:rPr lang="en-US" dirty="0" err="1" smtClean="0"/>
              <a:t>eps_q</a:t>
            </a:r>
            <a:r>
              <a:rPr lang="en-US" dirty="0" smtClean="0"/>
              <a:t> = 1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2501" y="0"/>
            <a:ext cx="5859499" cy="1828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2501" y="1676400"/>
            <a:ext cx="5859499" cy="18288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2501" y="3352800"/>
            <a:ext cx="5859499" cy="1828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2501" y="5029200"/>
            <a:ext cx="5859499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382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5507533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Testing2.2:</a:t>
            </a:r>
          </a:p>
          <a:p>
            <a:r>
              <a:rPr lang="en-US" dirty="0" smtClean="0"/>
              <a:t>h(Hi) = (e(</a:t>
            </a:r>
            <a:r>
              <a:rPr lang="en-US" dirty="0" err="1" smtClean="0"/>
              <a:t>NHi</a:t>
            </a:r>
            <a:r>
              <a:rPr lang="en-US" dirty="0" smtClean="0"/>
              <a:t>)-1)/(e(N)-1)</a:t>
            </a:r>
          </a:p>
          <a:p>
            <a:r>
              <a:rPr lang="en-US" dirty="0" err="1" smtClean="0"/>
              <a:t>Cbar</a:t>
            </a:r>
            <a:r>
              <a:rPr lang="en-US" dirty="0" smtClean="0"/>
              <a:t> = sum h(Hi)Hi + </a:t>
            </a:r>
            <a:r>
              <a:rPr lang="en-US" dirty="0" err="1" smtClean="0"/>
              <a:t>betan</a:t>
            </a:r>
            <a:r>
              <a:rPr lang="en-US" dirty="0" smtClean="0"/>
              <a:t>(</a:t>
            </a:r>
            <a:r>
              <a:rPr lang="en-US" dirty="0" err="1" smtClean="0"/>
              <a:t>Qn-Qn</a:t>
            </a:r>
            <a:r>
              <a:rPr lang="en-US" dirty="0" smtClean="0"/>
              <a:t>*)</a:t>
            </a:r>
          </a:p>
          <a:p>
            <a:r>
              <a:rPr lang="en-US" dirty="0" smtClean="0"/>
              <a:t>No threshold</a:t>
            </a:r>
          </a:p>
          <a:p>
            <a:r>
              <a:rPr lang="en-US" dirty="0" err="1" smtClean="0"/>
              <a:t>Qhati</a:t>
            </a:r>
            <a:r>
              <a:rPr lang="en-US" dirty="0" smtClean="0"/>
              <a:t> = (max(h(Hi)Hi-Cbar,0.))/sum(max(h(</a:t>
            </a:r>
            <a:r>
              <a:rPr lang="en-US" dirty="0" err="1" smtClean="0"/>
              <a:t>Hj</a:t>
            </a:r>
            <a:r>
              <a:rPr lang="en-US" dirty="0" smtClean="0"/>
              <a:t>)Hj-Cbar,0.))</a:t>
            </a:r>
          </a:p>
          <a:p>
            <a:r>
              <a:rPr lang="en-US" dirty="0" smtClean="0"/>
              <a:t>test_flow_6</a:t>
            </a:r>
          </a:p>
          <a:p>
            <a:endParaRPr lang="en-US" dirty="0"/>
          </a:p>
          <a:p>
            <a:r>
              <a:rPr lang="en-US" dirty="0" smtClean="0"/>
              <a:t>N = 1</a:t>
            </a:r>
          </a:p>
          <a:p>
            <a:endParaRPr lang="en-US" dirty="0" smtClean="0"/>
          </a:p>
          <a:p>
            <a:r>
              <a:rPr lang="en-US" dirty="0" err="1" smtClean="0"/>
              <a:t>eps_q</a:t>
            </a:r>
            <a:r>
              <a:rPr lang="en-US" dirty="0" smtClean="0"/>
              <a:t> = 10</a:t>
            </a:r>
          </a:p>
          <a:p>
            <a:r>
              <a:rPr lang="en-US" dirty="0" err="1" smtClean="0"/>
              <a:t>eps_q</a:t>
            </a:r>
            <a:r>
              <a:rPr lang="en-US" dirty="0" smtClean="0"/>
              <a:t> = 5</a:t>
            </a:r>
          </a:p>
          <a:p>
            <a:r>
              <a:rPr lang="en-US" dirty="0" err="1" smtClean="0"/>
              <a:t>eps_q</a:t>
            </a:r>
            <a:r>
              <a:rPr lang="en-US" dirty="0" smtClean="0"/>
              <a:t> = 2.5</a:t>
            </a:r>
          </a:p>
          <a:p>
            <a:r>
              <a:rPr lang="en-US" dirty="0" err="1" smtClean="0"/>
              <a:t>eps_q</a:t>
            </a:r>
            <a:r>
              <a:rPr lang="en-US" dirty="0" smtClean="0"/>
              <a:t> = 1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2501" y="0"/>
            <a:ext cx="5859499" cy="1828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2501" y="1676400"/>
            <a:ext cx="5859499" cy="18288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2501" y="3352800"/>
            <a:ext cx="5859499" cy="18288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2501" y="5029200"/>
            <a:ext cx="5859499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4101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5507533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Testing2.2:</a:t>
            </a:r>
          </a:p>
          <a:p>
            <a:r>
              <a:rPr lang="en-US" dirty="0" smtClean="0"/>
              <a:t>h(Hi) = (e(</a:t>
            </a:r>
            <a:r>
              <a:rPr lang="en-US" dirty="0" err="1" smtClean="0"/>
              <a:t>NHi</a:t>
            </a:r>
            <a:r>
              <a:rPr lang="en-US" dirty="0" smtClean="0"/>
              <a:t>)-1)/(e(N)-1)</a:t>
            </a:r>
          </a:p>
          <a:p>
            <a:r>
              <a:rPr lang="en-US" dirty="0" err="1" smtClean="0"/>
              <a:t>Cbar</a:t>
            </a:r>
            <a:r>
              <a:rPr lang="en-US" dirty="0" smtClean="0"/>
              <a:t> = sum h(Hi)Hi + </a:t>
            </a:r>
            <a:r>
              <a:rPr lang="en-US" dirty="0" err="1" smtClean="0"/>
              <a:t>betan</a:t>
            </a:r>
            <a:r>
              <a:rPr lang="en-US" dirty="0" smtClean="0"/>
              <a:t>(</a:t>
            </a:r>
            <a:r>
              <a:rPr lang="en-US" dirty="0" err="1" smtClean="0"/>
              <a:t>Qn-Qn</a:t>
            </a:r>
            <a:r>
              <a:rPr lang="en-US" dirty="0" smtClean="0"/>
              <a:t>*)</a:t>
            </a:r>
          </a:p>
          <a:p>
            <a:r>
              <a:rPr lang="en-US" dirty="0" smtClean="0"/>
              <a:t>No threshold</a:t>
            </a:r>
          </a:p>
          <a:p>
            <a:r>
              <a:rPr lang="en-US" dirty="0" err="1" smtClean="0"/>
              <a:t>Qhati</a:t>
            </a:r>
            <a:r>
              <a:rPr lang="en-US" dirty="0" smtClean="0"/>
              <a:t> = (max(h(Hi)Hi-Cbar,0.))/sum(max(h(</a:t>
            </a:r>
            <a:r>
              <a:rPr lang="en-US" dirty="0" err="1" smtClean="0"/>
              <a:t>Hj</a:t>
            </a:r>
            <a:r>
              <a:rPr lang="en-US" dirty="0" smtClean="0"/>
              <a:t>)Hj-Cbar,0.))</a:t>
            </a:r>
          </a:p>
          <a:p>
            <a:r>
              <a:rPr lang="en-US" dirty="0" smtClean="0"/>
              <a:t>test_flow_6</a:t>
            </a:r>
          </a:p>
          <a:p>
            <a:endParaRPr lang="en-US" dirty="0"/>
          </a:p>
          <a:p>
            <a:r>
              <a:rPr lang="en-US" dirty="0" smtClean="0"/>
              <a:t>N = 5</a:t>
            </a:r>
          </a:p>
          <a:p>
            <a:endParaRPr lang="en-US" dirty="0" smtClean="0"/>
          </a:p>
          <a:p>
            <a:r>
              <a:rPr lang="en-US" dirty="0" err="1" smtClean="0"/>
              <a:t>eps_q</a:t>
            </a:r>
            <a:r>
              <a:rPr lang="en-US" dirty="0" smtClean="0"/>
              <a:t> = 10</a:t>
            </a:r>
          </a:p>
          <a:p>
            <a:r>
              <a:rPr lang="en-US" dirty="0" err="1" smtClean="0"/>
              <a:t>eps_q</a:t>
            </a:r>
            <a:r>
              <a:rPr lang="en-US" dirty="0" smtClean="0"/>
              <a:t> = 5</a:t>
            </a:r>
          </a:p>
          <a:p>
            <a:r>
              <a:rPr lang="en-US" dirty="0" err="1" smtClean="0"/>
              <a:t>eps_q</a:t>
            </a:r>
            <a:r>
              <a:rPr lang="en-US" dirty="0" smtClean="0"/>
              <a:t> = 2.5</a:t>
            </a:r>
          </a:p>
          <a:p>
            <a:r>
              <a:rPr lang="en-US" dirty="0" err="1" smtClean="0"/>
              <a:t>eps_q</a:t>
            </a:r>
            <a:r>
              <a:rPr lang="en-US" dirty="0" smtClean="0"/>
              <a:t> = 1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2501" y="0"/>
            <a:ext cx="5859499" cy="18288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2501" y="1676400"/>
            <a:ext cx="5859499" cy="1828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2501" y="3352800"/>
            <a:ext cx="5859499" cy="1828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2501" y="5037826"/>
            <a:ext cx="5859499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334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5507533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Testing2.2:</a:t>
            </a:r>
          </a:p>
          <a:p>
            <a:r>
              <a:rPr lang="en-US" dirty="0" smtClean="0"/>
              <a:t>h(Hi) = (e(</a:t>
            </a:r>
            <a:r>
              <a:rPr lang="en-US" dirty="0" err="1" smtClean="0"/>
              <a:t>NHi</a:t>
            </a:r>
            <a:r>
              <a:rPr lang="en-US" dirty="0" smtClean="0"/>
              <a:t>)-1)/(e(N)-1)</a:t>
            </a:r>
          </a:p>
          <a:p>
            <a:r>
              <a:rPr lang="en-US" dirty="0" err="1" smtClean="0"/>
              <a:t>Cbar</a:t>
            </a:r>
            <a:r>
              <a:rPr lang="en-US" dirty="0" smtClean="0"/>
              <a:t> = sum h(Hi)Hi + </a:t>
            </a:r>
            <a:r>
              <a:rPr lang="en-US" dirty="0" err="1" smtClean="0"/>
              <a:t>betan</a:t>
            </a:r>
            <a:r>
              <a:rPr lang="en-US" dirty="0" smtClean="0"/>
              <a:t>(</a:t>
            </a:r>
            <a:r>
              <a:rPr lang="en-US" dirty="0" err="1" smtClean="0"/>
              <a:t>Qn-Qn</a:t>
            </a:r>
            <a:r>
              <a:rPr lang="en-US" dirty="0" smtClean="0"/>
              <a:t>*)</a:t>
            </a:r>
          </a:p>
          <a:p>
            <a:r>
              <a:rPr lang="en-US" dirty="0" smtClean="0"/>
              <a:t>No threshold</a:t>
            </a:r>
          </a:p>
          <a:p>
            <a:r>
              <a:rPr lang="en-US" dirty="0" err="1" smtClean="0"/>
              <a:t>Qhati</a:t>
            </a:r>
            <a:r>
              <a:rPr lang="en-US" dirty="0" smtClean="0"/>
              <a:t> = (max(h(Hi)Hi-Cbar,0.))/sum(max(h(</a:t>
            </a:r>
            <a:r>
              <a:rPr lang="en-US" dirty="0" err="1" smtClean="0"/>
              <a:t>Hj</a:t>
            </a:r>
            <a:r>
              <a:rPr lang="en-US" dirty="0" smtClean="0"/>
              <a:t>)Hj-Cbar,0.))</a:t>
            </a:r>
          </a:p>
          <a:p>
            <a:r>
              <a:rPr lang="en-US" dirty="0" smtClean="0"/>
              <a:t>test_flow_6</a:t>
            </a:r>
          </a:p>
          <a:p>
            <a:endParaRPr lang="en-US" dirty="0"/>
          </a:p>
          <a:p>
            <a:r>
              <a:rPr lang="en-US" dirty="0" smtClean="0"/>
              <a:t>N = 100</a:t>
            </a:r>
          </a:p>
          <a:p>
            <a:endParaRPr lang="en-US" dirty="0" smtClean="0"/>
          </a:p>
          <a:p>
            <a:r>
              <a:rPr lang="en-US" dirty="0" err="1" smtClean="0"/>
              <a:t>eps_q</a:t>
            </a:r>
            <a:r>
              <a:rPr lang="en-US" dirty="0" smtClean="0"/>
              <a:t> = 10</a:t>
            </a:r>
          </a:p>
          <a:p>
            <a:r>
              <a:rPr lang="en-US" dirty="0" err="1" smtClean="0"/>
              <a:t>eps_q</a:t>
            </a:r>
            <a:r>
              <a:rPr lang="en-US" dirty="0" smtClean="0"/>
              <a:t> = 5</a:t>
            </a:r>
          </a:p>
          <a:p>
            <a:r>
              <a:rPr lang="en-US" dirty="0" err="1" smtClean="0"/>
              <a:t>eps_q</a:t>
            </a:r>
            <a:r>
              <a:rPr lang="en-US" dirty="0" smtClean="0"/>
              <a:t> = 2.5</a:t>
            </a:r>
          </a:p>
          <a:p>
            <a:r>
              <a:rPr lang="en-US" dirty="0" err="1" smtClean="0"/>
              <a:t>eps_q</a:t>
            </a:r>
            <a:r>
              <a:rPr lang="en-US" dirty="0" smtClean="0"/>
              <a:t> = 1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2501" y="0"/>
            <a:ext cx="5859499" cy="1828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2501" y="1676400"/>
            <a:ext cx="5859499" cy="18288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2501" y="3352800"/>
            <a:ext cx="5859499" cy="18288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2501" y="5029200"/>
            <a:ext cx="5859499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4156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5507533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Testing2.2:</a:t>
            </a:r>
          </a:p>
          <a:p>
            <a:r>
              <a:rPr lang="en-US" dirty="0" smtClean="0"/>
              <a:t>h(Hi) = (e(</a:t>
            </a:r>
            <a:r>
              <a:rPr lang="en-US" dirty="0" err="1" smtClean="0"/>
              <a:t>NHi</a:t>
            </a:r>
            <a:r>
              <a:rPr lang="en-US" dirty="0" smtClean="0"/>
              <a:t>)-1)/(e(N)-1)</a:t>
            </a:r>
          </a:p>
          <a:p>
            <a:r>
              <a:rPr lang="en-US" dirty="0" err="1" smtClean="0"/>
              <a:t>Cbar</a:t>
            </a:r>
            <a:r>
              <a:rPr lang="en-US" dirty="0" smtClean="0"/>
              <a:t> = sum h(Hi)Hi + </a:t>
            </a:r>
            <a:r>
              <a:rPr lang="en-US" dirty="0" err="1" smtClean="0"/>
              <a:t>betan</a:t>
            </a:r>
            <a:r>
              <a:rPr lang="en-US" dirty="0" smtClean="0"/>
              <a:t>(</a:t>
            </a:r>
            <a:r>
              <a:rPr lang="en-US" dirty="0" err="1" smtClean="0"/>
              <a:t>Qn-Qn</a:t>
            </a:r>
            <a:r>
              <a:rPr lang="en-US" dirty="0" smtClean="0"/>
              <a:t>*)</a:t>
            </a:r>
          </a:p>
          <a:p>
            <a:r>
              <a:rPr lang="en-US" dirty="0" smtClean="0"/>
              <a:t>No threshold</a:t>
            </a:r>
          </a:p>
          <a:p>
            <a:r>
              <a:rPr lang="en-US" dirty="0" err="1" smtClean="0"/>
              <a:t>Qhati</a:t>
            </a:r>
            <a:r>
              <a:rPr lang="en-US" dirty="0" smtClean="0"/>
              <a:t> = (max(h(Hi)Hi-Cbar,0.))/sum(max(h(</a:t>
            </a:r>
            <a:r>
              <a:rPr lang="en-US" dirty="0" err="1" smtClean="0"/>
              <a:t>Hj</a:t>
            </a:r>
            <a:r>
              <a:rPr lang="en-US" dirty="0" smtClean="0"/>
              <a:t>)Hj-Cbar,0.))</a:t>
            </a:r>
          </a:p>
          <a:p>
            <a:r>
              <a:rPr lang="en-US" dirty="0" smtClean="0"/>
              <a:t>test_TSS_6</a:t>
            </a:r>
          </a:p>
          <a:p>
            <a:endParaRPr lang="en-US" dirty="0"/>
          </a:p>
          <a:p>
            <a:r>
              <a:rPr lang="en-US" dirty="0" smtClean="0"/>
              <a:t>N = 0.001</a:t>
            </a:r>
          </a:p>
          <a:p>
            <a:endParaRPr lang="en-US" dirty="0" smtClean="0"/>
          </a:p>
          <a:p>
            <a:r>
              <a:rPr lang="en-US" dirty="0" err="1" smtClean="0"/>
              <a:t>eps_q</a:t>
            </a:r>
            <a:r>
              <a:rPr lang="en-US" dirty="0" smtClean="0"/>
              <a:t> = 10</a:t>
            </a:r>
          </a:p>
          <a:p>
            <a:r>
              <a:rPr lang="en-US" dirty="0" err="1" smtClean="0"/>
              <a:t>eps_q</a:t>
            </a:r>
            <a:r>
              <a:rPr lang="en-US" dirty="0" smtClean="0"/>
              <a:t> = 5</a:t>
            </a:r>
          </a:p>
          <a:p>
            <a:r>
              <a:rPr lang="en-US" dirty="0" err="1" smtClean="0"/>
              <a:t>eps_q</a:t>
            </a:r>
            <a:r>
              <a:rPr lang="en-US" dirty="0" smtClean="0"/>
              <a:t> = 2.5</a:t>
            </a:r>
          </a:p>
          <a:p>
            <a:r>
              <a:rPr lang="en-US" dirty="0" err="1" smtClean="0"/>
              <a:t>eps_q</a:t>
            </a:r>
            <a:r>
              <a:rPr lang="en-US" dirty="0" smtClean="0"/>
              <a:t> = 1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2501" y="0"/>
            <a:ext cx="5859499" cy="18288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2501" y="1676400"/>
            <a:ext cx="5859499" cy="1828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2501" y="3352800"/>
            <a:ext cx="5859499" cy="1828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2501" y="5029200"/>
            <a:ext cx="5859499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1613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5507533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Testing2.2:</a:t>
            </a:r>
          </a:p>
          <a:p>
            <a:r>
              <a:rPr lang="en-US" dirty="0" smtClean="0"/>
              <a:t>h(Hi) = (e(</a:t>
            </a:r>
            <a:r>
              <a:rPr lang="en-US" dirty="0" err="1" smtClean="0"/>
              <a:t>NHi</a:t>
            </a:r>
            <a:r>
              <a:rPr lang="en-US" dirty="0" smtClean="0"/>
              <a:t>)-1)/(e(N)-1)</a:t>
            </a:r>
          </a:p>
          <a:p>
            <a:r>
              <a:rPr lang="en-US" dirty="0" err="1" smtClean="0"/>
              <a:t>Cbar</a:t>
            </a:r>
            <a:r>
              <a:rPr lang="en-US" dirty="0" smtClean="0"/>
              <a:t> = sum h(Hi)Hi + </a:t>
            </a:r>
            <a:r>
              <a:rPr lang="en-US" dirty="0" err="1" smtClean="0"/>
              <a:t>betan</a:t>
            </a:r>
            <a:r>
              <a:rPr lang="en-US" dirty="0" smtClean="0"/>
              <a:t>(</a:t>
            </a:r>
            <a:r>
              <a:rPr lang="en-US" dirty="0" err="1" smtClean="0"/>
              <a:t>Qn-Qn</a:t>
            </a:r>
            <a:r>
              <a:rPr lang="en-US" dirty="0" smtClean="0"/>
              <a:t>*)</a:t>
            </a:r>
          </a:p>
          <a:p>
            <a:r>
              <a:rPr lang="en-US" dirty="0" smtClean="0"/>
              <a:t>No threshold</a:t>
            </a:r>
          </a:p>
          <a:p>
            <a:r>
              <a:rPr lang="en-US" dirty="0" err="1" smtClean="0"/>
              <a:t>Qhati</a:t>
            </a:r>
            <a:r>
              <a:rPr lang="en-US" dirty="0" smtClean="0"/>
              <a:t> = (max(h(Hi)Hi-Cbar,0.))/sum(max(h(</a:t>
            </a:r>
            <a:r>
              <a:rPr lang="en-US" dirty="0" err="1" smtClean="0"/>
              <a:t>Hj</a:t>
            </a:r>
            <a:r>
              <a:rPr lang="en-US" dirty="0" smtClean="0"/>
              <a:t>)Hj-Cbar,0.))</a:t>
            </a:r>
          </a:p>
          <a:p>
            <a:r>
              <a:rPr lang="en-US" dirty="0" smtClean="0"/>
              <a:t>test_TSS_6</a:t>
            </a:r>
          </a:p>
          <a:p>
            <a:endParaRPr lang="en-US" dirty="0"/>
          </a:p>
          <a:p>
            <a:r>
              <a:rPr lang="en-US" dirty="0" smtClean="0"/>
              <a:t>N = 1</a:t>
            </a:r>
          </a:p>
          <a:p>
            <a:endParaRPr lang="en-US" dirty="0" smtClean="0"/>
          </a:p>
          <a:p>
            <a:r>
              <a:rPr lang="en-US" dirty="0" err="1" smtClean="0"/>
              <a:t>eps_q</a:t>
            </a:r>
            <a:r>
              <a:rPr lang="en-US" dirty="0" smtClean="0"/>
              <a:t> = 10</a:t>
            </a:r>
          </a:p>
          <a:p>
            <a:r>
              <a:rPr lang="en-US" dirty="0" err="1" smtClean="0"/>
              <a:t>eps_q</a:t>
            </a:r>
            <a:r>
              <a:rPr lang="en-US" dirty="0" smtClean="0"/>
              <a:t> = 5</a:t>
            </a:r>
          </a:p>
          <a:p>
            <a:r>
              <a:rPr lang="en-US" dirty="0" err="1" smtClean="0"/>
              <a:t>eps_q</a:t>
            </a:r>
            <a:r>
              <a:rPr lang="en-US" dirty="0" smtClean="0"/>
              <a:t> = 2.5</a:t>
            </a:r>
          </a:p>
          <a:p>
            <a:r>
              <a:rPr lang="en-US" dirty="0" err="1" smtClean="0"/>
              <a:t>eps_q</a:t>
            </a:r>
            <a:r>
              <a:rPr lang="en-US" dirty="0" smtClean="0"/>
              <a:t> = 1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2501" y="0"/>
            <a:ext cx="5859499" cy="1828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2501" y="1676400"/>
            <a:ext cx="5859499" cy="18288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2501" y="3352800"/>
            <a:ext cx="5859499" cy="1828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2501" y="5029200"/>
            <a:ext cx="5859499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8085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5507533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Testing2.2:</a:t>
            </a:r>
          </a:p>
          <a:p>
            <a:r>
              <a:rPr lang="en-US" dirty="0" smtClean="0"/>
              <a:t>h(Hi) = (e(</a:t>
            </a:r>
            <a:r>
              <a:rPr lang="en-US" dirty="0" err="1" smtClean="0"/>
              <a:t>NHi</a:t>
            </a:r>
            <a:r>
              <a:rPr lang="en-US" dirty="0" smtClean="0"/>
              <a:t>)-1)/(e(N)-1)</a:t>
            </a:r>
          </a:p>
          <a:p>
            <a:r>
              <a:rPr lang="en-US" dirty="0" err="1" smtClean="0"/>
              <a:t>Cbar</a:t>
            </a:r>
            <a:r>
              <a:rPr lang="en-US" dirty="0" smtClean="0"/>
              <a:t> = sum h(Hi)Hi + </a:t>
            </a:r>
            <a:r>
              <a:rPr lang="en-US" dirty="0" err="1" smtClean="0"/>
              <a:t>betan</a:t>
            </a:r>
            <a:r>
              <a:rPr lang="en-US" dirty="0" smtClean="0"/>
              <a:t>(</a:t>
            </a:r>
            <a:r>
              <a:rPr lang="en-US" dirty="0" err="1" smtClean="0"/>
              <a:t>Qn-Qn</a:t>
            </a:r>
            <a:r>
              <a:rPr lang="en-US" dirty="0" smtClean="0"/>
              <a:t>*)</a:t>
            </a:r>
          </a:p>
          <a:p>
            <a:r>
              <a:rPr lang="en-US" dirty="0" smtClean="0"/>
              <a:t>No threshold</a:t>
            </a:r>
          </a:p>
          <a:p>
            <a:r>
              <a:rPr lang="en-US" dirty="0" err="1" smtClean="0"/>
              <a:t>Qhati</a:t>
            </a:r>
            <a:r>
              <a:rPr lang="en-US" dirty="0" smtClean="0"/>
              <a:t> = (max(h(Hi)Hi-Cbar,0.))/sum(max(h(</a:t>
            </a:r>
            <a:r>
              <a:rPr lang="en-US" dirty="0" err="1" smtClean="0"/>
              <a:t>Hj</a:t>
            </a:r>
            <a:r>
              <a:rPr lang="en-US" dirty="0" smtClean="0"/>
              <a:t>)Hj-Cbar,0.))</a:t>
            </a:r>
          </a:p>
          <a:p>
            <a:r>
              <a:rPr lang="en-US" dirty="0" smtClean="0"/>
              <a:t>test_TSS_6</a:t>
            </a:r>
          </a:p>
          <a:p>
            <a:endParaRPr lang="en-US" dirty="0"/>
          </a:p>
          <a:p>
            <a:r>
              <a:rPr lang="en-US" dirty="0" smtClean="0"/>
              <a:t>N = 5</a:t>
            </a:r>
          </a:p>
          <a:p>
            <a:endParaRPr lang="en-US" dirty="0" smtClean="0"/>
          </a:p>
          <a:p>
            <a:r>
              <a:rPr lang="en-US" dirty="0" err="1" smtClean="0"/>
              <a:t>eps_q</a:t>
            </a:r>
            <a:r>
              <a:rPr lang="en-US" dirty="0" smtClean="0"/>
              <a:t> = 10</a:t>
            </a:r>
          </a:p>
          <a:p>
            <a:r>
              <a:rPr lang="en-US" dirty="0" err="1" smtClean="0"/>
              <a:t>eps_q</a:t>
            </a:r>
            <a:r>
              <a:rPr lang="en-US" dirty="0" smtClean="0"/>
              <a:t> = 5</a:t>
            </a:r>
          </a:p>
          <a:p>
            <a:r>
              <a:rPr lang="en-US" dirty="0" err="1" smtClean="0"/>
              <a:t>eps_q</a:t>
            </a:r>
            <a:r>
              <a:rPr lang="en-US" dirty="0" smtClean="0"/>
              <a:t> = 2.5</a:t>
            </a:r>
          </a:p>
          <a:p>
            <a:r>
              <a:rPr lang="en-US" dirty="0" err="1" smtClean="0"/>
              <a:t>eps_q</a:t>
            </a:r>
            <a:r>
              <a:rPr lang="en-US" dirty="0" smtClean="0"/>
              <a:t> = 1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2501" y="0"/>
            <a:ext cx="5859499" cy="18288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2501" y="1676400"/>
            <a:ext cx="5859499" cy="1828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2501" y="3352800"/>
            <a:ext cx="5859499" cy="1828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2501" y="5029200"/>
            <a:ext cx="5859499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3243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30317" y="0"/>
            <a:ext cx="25684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Testing1: </a:t>
            </a:r>
            <a:r>
              <a:rPr lang="en-US" dirty="0" err="1" smtClean="0"/>
              <a:t>betai</a:t>
            </a:r>
            <a:r>
              <a:rPr lang="en-US" dirty="0" smtClean="0"/>
              <a:t> Hi &gt;= </a:t>
            </a:r>
            <a:r>
              <a:rPr lang="en-US" dirty="0" err="1" smtClean="0"/>
              <a:t>Cbar</a:t>
            </a:r>
            <a:endParaRPr lang="en-US" dirty="0" smtClean="0"/>
          </a:p>
          <a:p>
            <a:r>
              <a:rPr lang="en-US" dirty="0" smtClean="0"/>
              <a:t>test_flow_4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0"/>
            <a:ext cx="9144000" cy="284757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0" y="2019460"/>
            <a:ext cx="9144000" cy="281908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0" y="4018547"/>
            <a:ext cx="9144000" cy="2839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7394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5507533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Testing2.2:</a:t>
            </a:r>
          </a:p>
          <a:p>
            <a:r>
              <a:rPr lang="en-US" dirty="0" smtClean="0"/>
              <a:t>h(Hi) = (e(</a:t>
            </a:r>
            <a:r>
              <a:rPr lang="en-US" dirty="0" err="1" smtClean="0"/>
              <a:t>NHi</a:t>
            </a:r>
            <a:r>
              <a:rPr lang="en-US" dirty="0" smtClean="0"/>
              <a:t>)-1)/(e(N)-1)</a:t>
            </a:r>
          </a:p>
          <a:p>
            <a:r>
              <a:rPr lang="en-US" dirty="0" err="1" smtClean="0"/>
              <a:t>Cbar</a:t>
            </a:r>
            <a:r>
              <a:rPr lang="en-US" dirty="0" smtClean="0"/>
              <a:t> = sum h(Hi)Hi + </a:t>
            </a:r>
            <a:r>
              <a:rPr lang="en-US" dirty="0" err="1" smtClean="0"/>
              <a:t>betan</a:t>
            </a:r>
            <a:r>
              <a:rPr lang="en-US" dirty="0" smtClean="0"/>
              <a:t>(</a:t>
            </a:r>
            <a:r>
              <a:rPr lang="en-US" dirty="0" err="1" smtClean="0"/>
              <a:t>Qn-Qn</a:t>
            </a:r>
            <a:r>
              <a:rPr lang="en-US" dirty="0" smtClean="0"/>
              <a:t>*)</a:t>
            </a:r>
          </a:p>
          <a:p>
            <a:r>
              <a:rPr lang="en-US" dirty="0" smtClean="0"/>
              <a:t>No threshold</a:t>
            </a:r>
          </a:p>
          <a:p>
            <a:r>
              <a:rPr lang="en-US" dirty="0" err="1" smtClean="0"/>
              <a:t>Qhati</a:t>
            </a:r>
            <a:r>
              <a:rPr lang="en-US" dirty="0" smtClean="0"/>
              <a:t> = (max(h(Hi)Hi-Cbar,0.))/sum(max(h(</a:t>
            </a:r>
            <a:r>
              <a:rPr lang="en-US" dirty="0" err="1" smtClean="0"/>
              <a:t>Hj</a:t>
            </a:r>
            <a:r>
              <a:rPr lang="en-US" dirty="0" smtClean="0"/>
              <a:t>)Hj-Cbar,0.))</a:t>
            </a:r>
          </a:p>
          <a:p>
            <a:r>
              <a:rPr lang="en-US" dirty="0" smtClean="0"/>
              <a:t>test_TSS_6</a:t>
            </a:r>
          </a:p>
          <a:p>
            <a:endParaRPr lang="en-US" dirty="0"/>
          </a:p>
          <a:p>
            <a:r>
              <a:rPr lang="en-US" dirty="0" smtClean="0"/>
              <a:t>N = 100</a:t>
            </a:r>
          </a:p>
          <a:p>
            <a:endParaRPr lang="en-US" dirty="0" smtClean="0"/>
          </a:p>
          <a:p>
            <a:r>
              <a:rPr lang="en-US" dirty="0" err="1" smtClean="0"/>
              <a:t>eps_q</a:t>
            </a:r>
            <a:r>
              <a:rPr lang="en-US" dirty="0" smtClean="0"/>
              <a:t> = 10</a:t>
            </a:r>
          </a:p>
          <a:p>
            <a:r>
              <a:rPr lang="en-US" dirty="0" err="1" smtClean="0"/>
              <a:t>eps_q</a:t>
            </a:r>
            <a:r>
              <a:rPr lang="en-US" dirty="0" smtClean="0"/>
              <a:t> = 5</a:t>
            </a:r>
          </a:p>
          <a:p>
            <a:r>
              <a:rPr lang="en-US" dirty="0" err="1" smtClean="0"/>
              <a:t>eps_q</a:t>
            </a:r>
            <a:r>
              <a:rPr lang="en-US" dirty="0" smtClean="0"/>
              <a:t> = 2.5</a:t>
            </a:r>
          </a:p>
          <a:p>
            <a:r>
              <a:rPr lang="en-US" dirty="0" err="1" smtClean="0"/>
              <a:t>eps_q</a:t>
            </a:r>
            <a:r>
              <a:rPr lang="en-US" dirty="0" smtClean="0"/>
              <a:t> = 1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2501" y="0"/>
            <a:ext cx="5859499" cy="1828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2501" y="1676400"/>
            <a:ext cx="5859499" cy="18288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2501" y="3352800"/>
            <a:ext cx="5859499" cy="1828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2501" y="5029200"/>
            <a:ext cx="5859499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4806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5507533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Testing2.2:</a:t>
            </a:r>
          </a:p>
          <a:p>
            <a:r>
              <a:rPr lang="en-US" dirty="0" smtClean="0"/>
              <a:t>h(Hi) = (e(</a:t>
            </a:r>
            <a:r>
              <a:rPr lang="en-US" dirty="0" err="1" smtClean="0"/>
              <a:t>NHi</a:t>
            </a:r>
            <a:r>
              <a:rPr lang="en-US" dirty="0" smtClean="0"/>
              <a:t>)-1)/(e(N)-1)</a:t>
            </a:r>
          </a:p>
          <a:p>
            <a:r>
              <a:rPr lang="en-US" dirty="0" err="1" smtClean="0"/>
              <a:t>Cbar</a:t>
            </a:r>
            <a:r>
              <a:rPr lang="en-US" dirty="0" smtClean="0"/>
              <a:t> = sum h(Hi)Hi + </a:t>
            </a:r>
            <a:r>
              <a:rPr lang="en-US" dirty="0" err="1" smtClean="0"/>
              <a:t>betan</a:t>
            </a:r>
            <a:r>
              <a:rPr lang="en-US" dirty="0" smtClean="0"/>
              <a:t>(</a:t>
            </a:r>
            <a:r>
              <a:rPr lang="en-US" dirty="0" err="1" smtClean="0"/>
              <a:t>Qn-Qn</a:t>
            </a:r>
            <a:r>
              <a:rPr lang="en-US" dirty="0" smtClean="0"/>
              <a:t>*)</a:t>
            </a:r>
          </a:p>
          <a:p>
            <a:r>
              <a:rPr lang="en-US" dirty="0" smtClean="0"/>
              <a:t>No threshold</a:t>
            </a:r>
          </a:p>
          <a:p>
            <a:r>
              <a:rPr lang="en-US" dirty="0" err="1" smtClean="0"/>
              <a:t>Qhati</a:t>
            </a:r>
            <a:r>
              <a:rPr lang="en-US" dirty="0" smtClean="0"/>
              <a:t> = (max(h(Hi)Hi-Cbar,0.))/sum(max(h(</a:t>
            </a:r>
            <a:r>
              <a:rPr lang="en-US" dirty="0" err="1" smtClean="0"/>
              <a:t>Hj</a:t>
            </a:r>
            <a:r>
              <a:rPr lang="en-US" dirty="0" smtClean="0"/>
              <a:t>)Hj-Cbar,0.))</a:t>
            </a:r>
          </a:p>
          <a:p>
            <a:r>
              <a:rPr lang="en-US" dirty="0" smtClean="0"/>
              <a:t>test_both_6</a:t>
            </a:r>
          </a:p>
          <a:p>
            <a:endParaRPr lang="en-US" dirty="0"/>
          </a:p>
          <a:p>
            <a:r>
              <a:rPr lang="en-US" dirty="0" smtClean="0"/>
              <a:t>N = 1</a:t>
            </a:r>
          </a:p>
          <a:p>
            <a:endParaRPr lang="en-US" dirty="0" smtClean="0"/>
          </a:p>
          <a:p>
            <a:r>
              <a:rPr lang="en-US" dirty="0" err="1" smtClean="0"/>
              <a:t>eps_q</a:t>
            </a:r>
            <a:r>
              <a:rPr lang="en-US" dirty="0" smtClean="0"/>
              <a:t> = 10, </a:t>
            </a:r>
            <a:r>
              <a:rPr lang="en-US" dirty="0" err="1" smtClean="0"/>
              <a:t>eps_t</a:t>
            </a:r>
            <a:r>
              <a:rPr lang="en-US" dirty="0" smtClean="0"/>
              <a:t> = 10</a:t>
            </a:r>
          </a:p>
          <a:p>
            <a:r>
              <a:rPr lang="en-US" dirty="0" err="1" smtClean="0"/>
              <a:t>eps_q</a:t>
            </a:r>
            <a:r>
              <a:rPr lang="en-US" dirty="0" smtClean="0"/>
              <a:t> = 10, </a:t>
            </a:r>
            <a:r>
              <a:rPr lang="en-US" dirty="0" err="1" smtClean="0"/>
              <a:t>eps_t</a:t>
            </a:r>
            <a:r>
              <a:rPr lang="en-US" dirty="0" smtClean="0"/>
              <a:t> = 1</a:t>
            </a:r>
          </a:p>
          <a:p>
            <a:r>
              <a:rPr lang="en-US" dirty="0" err="1" smtClean="0"/>
              <a:t>eps_q</a:t>
            </a:r>
            <a:r>
              <a:rPr lang="en-US" dirty="0" smtClean="0"/>
              <a:t> = 1, </a:t>
            </a:r>
            <a:r>
              <a:rPr lang="en-US" dirty="0" err="1" smtClean="0"/>
              <a:t>eps_t</a:t>
            </a:r>
            <a:r>
              <a:rPr lang="en-US" dirty="0" smtClean="0"/>
              <a:t> = 10</a:t>
            </a:r>
          </a:p>
          <a:p>
            <a:r>
              <a:rPr lang="en-US" dirty="0" err="1" smtClean="0"/>
              <a:t>eps_q</a:t>
            </a:r>
            <a:r>
              <a:rPr lang="en-US" dirty="0" smtClean="0"/>
              <a:t> = 1, </a:t>
            </a:r>
            <a:r>
              <a:rPr lang="en-US" dirty="0" err="1" smtClean="0"/>
              <a:t>eps_t</a:t>
            </a:r>
            <a:r>
              <a:rPr lang="en-US" dirty="0" smtClean="0"/>
              <a:t> = 1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2501" y="0"/>
            <a:ext cx="5859499" cy="18288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2501" y="1676400"/>
            <a:ext cx="5859499" cy="1828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2501" y="3352800"/>
            <a:ext cx="5859499" cy="1828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2501" y="5029200"/>
            <a:ext cx="5859499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1158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5507533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Testing2.2:</a:t>
            </a:r>
          </a:p>
          <a:p>
            <a:r>
              <a:rPr lang="en-US" dirty="0" smtClean="0"/>
              <a:t>h(Hi) = (e(</a:t>
            </a:r>
            <a:r>
              <a:rPr lang="en-US" dirty="0" err="1" smtClean="0"/>
              <a:t>NHi</a:t>
            </a:r>
            <a:r>
              <a:rPr lang="en-US" dirty="0" smtClean="0"/>
              <a:t>)-1)/(e(N)-1)</a:t>
            </a:r>
          </a:p>
          <a:p>
            <a:r>
              <a:rPr lang="en-US" dirty="0" err="1" smtClean="0"/>
              <a:t>Cbar</a:t>
            </a:r>
            <a:r>
              <a:rPr lang="en-US" dirty="0" smtClean="0"/>
              <a:t> = sum h(Hi)Hi + </a:t>
            </a:r>
            <a:r>
              <a:rPr lang="en-US" dirty="0" err="1" smtClean="0"/>
              <a:t>betan</a:t>
            </a:r>
            <a:r>
              <a:rPr lang="en-US" dirty="0" smtClean="0"/>
              <a:t>(</a:t>
            </a:r>
            <a:r>
              <a:rPr lang="en-US" dirty="0" err="1" smtClean="0"/>
              <a:t>Qn-Qn</a:t>
            </a:r>
            <a:r>
              <a:rPr lang="en-US" dirty="0" smtClean="0"/>
              <a:t>*)</a:t>
            </a:r>
          </a:p>
          <a:p>
            <a:r>
              <a:rPr lang="en-US" dirty="0" smtClean="0"/>
              <a:t>No threshold</a:t>
            </a:r>
          </a:p>
          <a:p>
            <a:r>
              <a:rPr lang="en-US" dirty="0" err="1" smtClean="0"/>
              <a:t>Qhati</a:t>
            </a:r>
            <a:r>
              <a:rPr lang="en-US" dirty="0" smtClean="0"/>
              <a:t> = (max(h(Hi)Hi-Cbar,0.))/sum(max(h(</a:t>
            </a:r>
            <a:r>
              <a:rPr lang="en-US" dirty="0" err="1" smtClean="0"/>
              <a:t>Hj</a:t>
            </a:r>
            <a:r>
              <a:rPr lang="en-US" dirty="0" smtClean="0"/>
              <a:t>)Hj-Cbar,0.))</a:t>
            </a:r>
          </a:p>
          <a:p>
            <a:r>
              <a:rPr lang="en-US" dirty="0" smtClean="0"/>
              <a:t>test_both_6</a:t>
            </a:r>
          </a:p>
          <a:p>
            <a:endParaRPr lang="en-US" dirty="0"/>
          </a:p>
          <a:p>
            <a:r>
              <a:rPr lang="en-US" dirty="0" smtClean="0"/>
              <a:t>N = 10</a:t>
            </a:r>
          </a:p>
          <a:p>
            <a:endParaRPr lang="en-US" dirty="0" smtClean="0"/>
          </a:p>
          <a:p>
            <a:r>
              <a:rPr lang="en-US" dirty="0" err="1" smtClean="0"/>
              <a:t>eps_q</a:t>
            </a:r>
            <a:r>
              <a:rPr lang="en-US" dirty="0" smtClean="0"/>
              <a:t> = 10, </a:t>
            </a:r>
            <a:r>
              <a:rPr lang="en-US" dirty="0" err="1" smtClean="0"/>
              <a:t>eps_t</a:t>
            </a:r>
            <a:r>
              <a:rPr lang="en-US" dirty="0" smtClean="0"/>
              <a:t> = 10</a:t>
            </a:r>
          </a:p>
          <a:p>
            <a:r>
              <a:rPr lang="en-US" dirty="0" err="1" smtClean="0"/>
              <a:t>eps_q</a:t>
            </a:r>
            <a:r>
              <a:rPr lang="en-US" dirty="0" smtClean="0"/>
              <a:t> = 10, </a:t>
            </a:r>
            <a:r>
              <a:rPr lang="en-US" dirty="0" err="1" smtClean="0"/>
              <a:t>eps_t</a:t>
            </a:r>
            <a:r>
              <a:rPr lang="en-US" dirty="0"/>
              <a:t> </a:t>
            </a:r>
            <a:r>
              <a:rPr lang="en-US" dirty="0" smtClean="0"/>
              <a:t>= 1</a:t>
            </a:r>
          </a:p>
          <a:p>
            <a:r>
              <a:rPr lang="en-US" dirty="0" err="1" smtClean="0"/>
              <a:t>eps_q</a:t>
            </a:r>
            <a:r>
              <a:rPr lang="en-US" dirty="0" smtClean="0"/>
              <a:t> = 1, </a:t>
            </a:r>
            <a:r>
              <a:rPr lang="en-US" dirty="0" err="1" smtClean="0"/>
              <a:t>eps_t</a:t>
            </a:r>
            <a:r>
              <a:rPr lang="en-US" dirty="0" smtClean="0"/>
              <a:t> = 10</a:t>
            </a:r>
          </a:p>
          <a:p>
            <a:r>
              <a:rPr lang="en-US" dirty="0" err="1" smtClean="0"/>
              <a:t>eps_q</a:t>
            </a:r>
            <a:r>
              <a:rPr lang="en-US" dirty="0" smtClean="0"/>
              <a:t> = 1, </a:t>
            </a:r>
            <a:r>
              <a:rPr lang="en-US" dirty="0" err="1" smtClean="0"/>
              <a:t>eps_t</a:t>
            </a:r>
            <a:r>
              <a:rPr lang="en-US" dirty="0" smtClean="0"/>
              <a:t> = 1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2501" y="0"/>
            <a:ext cx="5859499" cy="18288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2501" y="1676400"/>
            <a:ext cx="5859499" cy="1828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2501" y="3352800"/>
            <a:ext cx="5859499" cy="1828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2501" y="5029200"/>
            <a:ext cx="5859499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4966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3593420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Testing2.3:</a:t>
            </a:r>
          </a:p>
          <a:p>
            <a:r>
              <a:rPr lang="en-US" dirty="0" smtClean="0"/>
              <a:t>h(Hi) = (e(</a:t>
            </a:r>
            <a:r>
              <a:rPr lang="en-US" dirty="0" err="1" smtClean="0"/>
              <a:t>NHi</a:t>
            </a:r>
            <a:r>
              <a:rPr lang="en-US" dirty="0" smtClean="0"/>
              <a:t>)-1)/(e(N)-1)</a:t>
            </a:r>
          </a:p>
          <a:p>
            <a:r>
              <a:rPr lang="en-US" dirty="0" err="1" smtClean="0"/>
              <a:t>Cbar</a:t>
            </a:r>
            <a:r>
              <a:rPr lang="en-US" dirty="0" smtClean="0"/>
              <a:t> = sum h(Hi)Hi + </a:t>
            </a:r>
            <a:r>
              <a:rPr lang="en-US" dirty="0" err="1" smtClean="0"/>
              <a:t>betan</a:t>
            </a:r>
            <a:r>
              <a:rPr lang="en-US" dirty="0" smtClean="0"/>
              <a:t>(</a:t>
            </a:r>
            <a:r>
              <a:rPr lang="en-US" dirty="0" err="1" smtClean="0"/>
              <a:t>Qn-Qn</a:t>
            </a:r>
            <a:r>
              <a:rPr lang="en-US" dirty="0" smtClean="0"/>
              <a:t>*)</a:t>
            </a:r>
          </a:p>
          <a:p>
            <a:r>
              <a:rPr lang="en-US" dirty="0" smtClean="0"/>
              <a:t>No threshold</a:t>
            </a:r>
          </a:p>
          <a:p>
            <a:r>
              <a:rPr lang="en-US" dirty="0" err="1" smtClean="0"/>
              <a:t>Qhati</a:t>
            </a:r>
            <a:r>
              <a:rPr lang="en-US" dirty="0" smtClean="0"/>
              <a:t> = h(Hi)/sum(h(</a:t>
            </a:r>
            <a:r>
              <a:rPr lang="en-US" dirty="0" err="1" smtClean="0"/>
              <a:t>Hj</a:t>
            </a:r>
            <a:r>
              <a:rPr lang="en-US" dirty="0" smtClean="0"/>
              <a:t>))</a:t>
            </a:r>
          </a:p>
          <a:p>
            <a:r>
              <a:rPr lang="en-US" dirty="0" smtClean="0"/>
              <a:t>test_flow_6</a:t>
            </a:r>
          </a:p>
          <a:p>
            <a:endParaRPr lang="en-US" dirty="0"/>
          </a:p>
          <a:p>
            <a:r>
              <a:rPr lang="en-US" dirty="0" smtClean="0"/>
              <a:t>N = 1</a:t>
            </a:r>
          </a:p>
          <a:p>
            <a:endParaRPr lang="en-US" dirty="0" smtClean="0"/>
          </a:p>
          <a:p>
            <a:r>
              <a:rPr lang="en-US" dirty="0" err="1" smtClean="0"/>
              <a:t>eps_q</a:t>
            </a:r>
            <a:r>
              <a:rPr lang="en-US" dirty="0" smtClean="0"/>
              <a:t> = 10</a:t>
            </a:r>
          </a:p>
          <a:p>
            <a:r>
              <a:rPr lang="en-US" dirty="0" err="1" smtClean="0"/>
              <a:t>eps_q</a:t>
            </a:r>
            <a:r>
              <a:rPr lang="en-US" dirty="0" smtClean="0"/>
              <a:t> = 5</a:t>
            </a:r>
          </a:p>
          <a:p>
            <a:r>
              <a:rPr lang="en-US" dirty="0" err="1" smtClean="0"/>
              <a:t>eps_q</a:t>
            </a:r>
            <a:r>
              <a:rPr lang="en-US" dirty="0" smtClean="0"/>
              <a:t> = 2.5</a:t>
            </a:r>
          </a:p>
          <a:p>
            <a:r>
              <a:rPr lang="en-US" dirty="0" err="1" smtClean="0"/>
              <a:t>eps_q</a:t>
            </a:r>
            <a:r>
              <a:rPr lang="en-US" dirty="0" smtClean="0"/>
              <a:t> = 1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2501" y="5029200"/>
            <a:ext cx="5859499" cy="18288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2501" y="3352800"/>
            <a:ext cx="5859499" cy="1828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2501" y="1676400"/>
            <a:ext cx="5859499" cy="18288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2501" y="0"/>
            <a:ext cx="5859499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5215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3593420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Testing2.3:</a:t>
            </a:r>
          </a:p>
          <a:p>
            <a:r>
              <a:rPr lang="en-US" dirty="0" smtClean="0"/>
              <a:t>h(Hi) = (e(</a:t>
            </a:r>
            <a:r>
              <a:rPr lang="en-US" dirty="0" err="1" smtClean="0"/>
              <a:t>NHi</a:t>
            </a:r>
            <a:r>
              <a:rPr lang="en-US" dirty="0" smtClean="0"/>
              <a:t>)-1)/(e(N)-1)</a:t>
            </a:r>
          </a:p>
          <a:p>
            <a:r>
              <a:rPr lang="en-US" dirty="0" err="1" smtClean="0"/>
              <a:t>Cbar</a:t>
            </a:r>
            <a:r>
              <a:rPr lang="en-US" dirty="0" smtClean="0"/>
              <a:t> = sum h(Hi)Hi + </a:t>
            </a:r>
            <a:r>
              <a:rPr lang="en-US" dirty="0" err="1" smtClean="0"/>
              <a:t>betan</a:t>
            </a:r>
            <a:r>
              <a:rPr lang="en-US" dirty="0" smtClean="0"/>
              <a:t>(</a:t>
            </a:r>
            <a:r>
              <a:rPr lang="en-US" dirty="0" err="1" smtClean="0"/>
              <a:t>Qn-Qn</a:t>
            </a:r>
            <a:r>
              <a:rPr lang="en-US" dirty="0" smtClean="0"/>
              <a:t>*)</a:t>
            </a:r>
          </a:p>
          <a:p>
            <a:r>
              <a:rPr lang="en-US" dirty="0" smtClean="0"/>
              <a:t>No threshold</a:t>
            </a:r>
          </a:p>
          <a:p>
            <a:r>
              <a:rPr lang="en-US" dirty="0" err="1" smtClean="0"/>
              <a:t>Qhati</a:t>
            </a:r>
            <a:r>
              <a:rPr lang="en-US" dirty="0" smtClean="0"/>
              <a:t> = h(Hi)/sum(h(</a:t>
            </a:r>
            <a:r>
              <a:rPr lang="en-US" dirty="0" err="1" smtClean="0"/>
              <a:t>Hj</a:t>
            </a:r>
            <a:r>
              <a:rPr lang="en-US" dirty="0" smtClean="0"/>
              <a:t>))</a:t>
            </a:r>
          </a:p>
          <a:p>
            <a:r>
              <a:rPr lang="en-US" dirty="0" smtClean="0"/>
              <a:t>test_flow_6</a:t>
            </a:r>
          </a:p>
          <a:p>
            <a:endParaRPr lang="en-US" dirty="0"/>
          </a:p>
          <a:p>
            <a:r>
              <a:rPr lang="en-US" dirty="0" smtClean="0"/>
              <a:t>N = 2</a:t>
            </a:r>
          </a:p>
          <a:p>
            <a:endParaRPr lang="en-US" dirty="0" smtClean="0"/>
          </a:p>
          <a:p>
            <a:r>
              <a:rPr lang="en-US" dirty="0" err="1" smtClean="0"/>
              <a:t>eps_q</a:t>
            </a:r>
            <a:r>
              <a:rPr lang="en-US" dirty="0" smtClean="0"/>
              <a:t> = 10</a:t>
            </a:r>
          </a:p>
          <a:p>
            <a:r>
              <a:rPr lang="en-US" dirty="0" err="1" smtClean="0"/>
              <a:t>eps_q</a:t>
            </a:r>
            <a:r>
              <a:rPr lang="en-US" dirty="0" smtClean="0"/>
              <a:t> = 5</a:t>
            </a:r>
          </a:p>
          <a:p>
            <a:r>
              <a:rPr lang="en-US" dirty="0" err="1" smtClean="0"/>
              <a:t>eps_q</a:t>
            </a:r>
            <a:r>
              <a:rPr lang="en-US" dirty="0" smtClean="0"/>
              <a:t> = 2.5</a:t>
            </a:r>
          </a:p>
          <a:p>
            <a:r>
              <a:rPr lang="en-US" dirty="0" err="1" smtClean="0"/>
              <a:t>eps_q</a:t>
            </a:r>
            <a:r>
              <a:rPr lang="en-US" dirty="0" smtClean="0"/>
              <a:t> = 1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2501" y="5029200"/>
            <a:ext cx="5859499" cy="1828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2501" y="3352800"/>
            <a:ext cx="5859499" cy="1828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2501" y="1676400"/>
            <a:ext cx="5859499" cy="1828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2501" y="0"/>
            <a:ext cx="5859499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5401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3593420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Testing2.4:</a:t>
            </a:r>
          </a:p>
          <a:p>
            <a:r>
              <a:rPr lang="en-US" dirty="0" smtClean="0"/>
              <a:t>h(Hi) = (e(</a:t>
            </a:r>
            <a:r>
              <a:rPr lang="en-US" dirty="0" err="1" smtClean="0"/>
              <a:t>NHi</a:t>
            </a:r>
            <a:r>
              <a:rPr lang="en-US" dirty="0" smtClean="0"/>
              <a:t>)-1)/(e(N)-1)</a:t>
            </a:r>
          </a:p>
          <a:p>
            <a:r>
              <a:rPr lang="en-US" dirty="0" err="1" smtClean="0"/>
              <a:t>Cbar</a:t>
            </a:r>
            <a:r>
              <a:rPr lang="en-US" dirty="0" smtClean="0"/>
              <a:t> = sum h(Hi)Hi + </a:t>
            </a:r>
            <a:r>
              <a:rPr lang="en-US" dirty="0" err="1" smtClean="0"/>
              <a:t>betan</a:t>
            </a:r>
            <a:r>
              <a:rPr lang="en-US" dirty="0" smtClean="0"/>
              <a:t>(</a:t>
            </a:r>
            <a:r>
              <a:rPr lang="en-US" dirty="0" err="1" smtClean="0"/>
              <a:t>Qn-Qn</a:t>
            </a:r>
            <a:r>
              <a:rPr lang="en-US" dirty="0" smtClean="0"/>
              <a:t>*)</a:t>
            </a:r>
          </a:p>
          <a:p>
            <a:r>
              <a:rPr lang="en-US" dirty="0" smtClean="0"/>
              <a:t>No threshold</a:t>
            </a:r>
          </a:p>
          <a:p>
            <a:r>
              <a:rPr lang="en-US" dirty="0" err="1" smtClean="0"/>
              <a:t>Qhati</a:t>
            </a:r>
            <a:r>
              <a:rPr lang="en-US" dirty="0" smtClean="0"/>
              <a:t> = (h(Hi)Hi)/sum(h(</a:t>
            </a:r>
            <a:r>
              <a:rPr lang="en-US" dirty="0" err="1" smtClean="0"/>
              <a:t>Hj</a:t>
            </a:r>
            <a:r>
              <a:rPr lang="en-US" dirty="0" smtClean="0"/>
              <a:t>)</a:t>
            </a:r>
            <a:r>
              <a:rPr lang="en-US" dirty="0" err="1" smtClean="0"/>
              <a:t>Hj</a:t>
            </a:r>
            <a:r>
              <a:rPr lang="en-US" dirty="0" smtClean="0"/>
              <a:t>)</a:t>
            </a:r>
          </a:p>
          <a:p>
            <a:r>
              <a:rPr lang="en-US" dirty="0" smtClean="0"/>
              <a:t>test_flow_6</a:t>
            </a:r>
          </a:p>
          <a:p>
            <a:endParaRPr lang="en-US" dirty="0"/>
          </a:p>
          <a:p>
            <a:r>
              <a:rPr lang="en-US" dirty="0" smtClean="0"/>
              <a:t>N = 1</a:t>
            </a:r>
          </a:p>
          <a:p>
            <a:endParaRPr lang="en-US" dirty="0" smtClean="0"/>
          </a:p>
          <a:p>
            <a:r>
              <a:rPr lang="en-US" dirty="0" err="1" smtClean="0"/>
              <a:t>eps_q</a:t>
            </a:r>
            <a:r>
              <a:rPr lang="en-US" dirty="0" smtClean="0"/>
              <a:t> = 10</a:t>
            </a:r>
          </a:p>
          <a:p>
            <a:r>
              <a:rPr lang="en-US" dirty="0" err="1" smtClean="0"/>
              <a:t>eps_q</a:t>
            </a:r>
            <a:r>
              <a:rPr lang="en-US" dirty="0" smtClean="0"/>
              <a:t> = 5</a:t>
            </a:r>
          </a:p>
          <a:p>
            <a:r>
              <a:rPr lang="en-US" dirty="0" err="1" smtClean="0"/>
              <a:t>eps_q</a:t>
            </a:r>
            <a:r>
              <a:rPr lang="en-US" dirty="0" smtClean="0"/>
              <a:t> = 2.5</a:t>
            </a:r>
          </a:p>
          <a:p>
            <a:r>
              <a:rPr lang="en-US" dirty="0" err="1" smtClean="0"/>
              <a:t>eps_q</a:t>
            </a:r>
            <a:r>
              <a:rPr lang="en-US" dirty="0" smtClean="0"/>
              <a:t> = 1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2501" y="5029200"/>
            <a:ext cx="5859499" cy="1828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2501" y="3352800"/>
            <a:ext cx="5859499" cy="1828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2501" y="1676400"/>
            <a:ext cx="5859499" cy="18288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2501" y="0"/>
            <a:ext cx="5859499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3797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3593420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Testing2.4:</a:t>
            </a:r>
          </a:p>
          <a:p>
            <a:r>
              <a:rPr lang="en-US" dirty="0" smtClean="0"/>
              <a:t>h(Hi) = (e(</a:t>
            </a:r>
            <a:r>
              <a:rPr lang="en-US" dirty="0" err="1" smtClean="0"/>
              <a:t>NHi</a:t>
            </a:r>
            <a:r>
              <a:rPr lang="en-US" dirty="0" smtClean="0"/>
              <a:t>)-1)/(e(N)-1)</a:t>
            </a:r>
          </a:p>
          <a:p>
            <a:r>
              <a:rPr lang="en-US" dirty="0" err="1" smtClean="0"/>
              <a:t>Cbar</a:t>
            </a:r>
            <a:r>
              <a:rPr lang="en-US" dirty="0" smtClean="0"/>
              <a:t> = sum h(Hi)Hi + </a:t>
            </a:r>
            <a:r>
              <a:rPr lang="en-US" dirty="0" err="1" smtClean="0"/>
              <a:t>betan</a:t>
            </a:r>
            <a:r>
              <a:rPr lang="en-US" dirty="0" smtClean="0"/>
              <a:t>(</a:t>
            </a:r>
            <a:r>
              <a:rPr lang="en-US" dirty="0" err="1" smtClean="0"/>
              <a:t>Qn-Qn</a:t>
            </a:r>
            <a:r>
              <a:rPr lang="en-US" dirty="0" smtClean="0"/>
              <a:t>*)</a:t>
            </a:r>
          </a:p>
          <a:p>
            <a:r>
              <a:rPr lang="en-US" dirty="0" smtClean="0"/>
              <a:t>No threshold</a:t>
            </a:r>
          </a:p>
          <a:p>
            <a:r>
              <a:rPr lang="en-US" dirty="0" err="1" smtClean="0"/>
              <a:t>Qhati</a:t>
            </a:r>
            <a:r>
              <a:rPr lang="en-US" dirty="0" smtClean="0"/>
              <a:t> = (h(Hi)Hi)/sum(h(</a:t>
            </a:r>
            <a:r>
              <a:rPr lang="en-US" dirty="0" err="1" smtClean="0"/>
              <a:t>Hj</a:t>
            </a:r>
            <a:r>
              <a:rPr lang="en-US" dirty="0" smtClean="0"/>
              <a:t>)</a:t>
            </a:r>
            <a:r>
              <a:rPr lang="en-US" dirty="0" err="1" smtClean="0"/>
              <a:t>Hj</a:t>
            </a:r>
            <a:r>
              <a:rPr lang="en-US" dirty="0" smtClean="0"/>
              <a:t>)</a:t>
            </a:r>
          </a:p>
          <a:p>
            <a:r>
              <a:rPr lang="en-US" dirty="0" smtClean="0"/>
              <a:t>test_flow_6</a:t>
            </a:r>
          </a:p>
          <a:p>
            <a:endParaRPr lang="en-US" dirty="0"/>
          </a:p>
          <a:p>
            <a:r>
              <a:rPr lang="en-US" dirty="0" smtClean="0"/>
              <a:t>N = 100</a:t>
            </a:r>
          </a:p>
          <a:p>
            <a:endParaRPr lang="en-US" dirty="0" smtClean="0"/>
          </a:p>
          <a:p>
            <a:r>
              <a:rPr lang="en-US" dirty="0" err="1" smtClean="0"/>
              <a:t>eps_q</a:t>
            </a:r>
            <a:r>
              <a:rPr lang="en-US" dirty="0" smtClean="0"/>
              <a:t> = 10</a:t>
            </a:r>
          </a:p>
          <a:p>
            <a:r>
              <a:rPr lang="en-US" dirty="0" err="1" smtClean="0"/>
              <a:t>eps_q</a:t>
            </a:r>
            <a:r>
              <a:rPr lang="en-US" dirty="0" smtClean="0"/>
              <a:t> = 5</a:t>
            </a:r>
          </a:p>
          <a:p>
            <a:r>
              <a:rPr lang="en-US" dirty="0" err="1" smtClean="0"/>
              <a:t>eps_q</a:t>
            </a:r>
            <a:r>
              <a:rPr lang="en-US" dirty="0" smtClean="0"/>
              <a:t> = 2.5</a:t>
            </a:r>
          </a:p>
          <a:p>
            <a:r>
              <a:rPr lang="en-US" dirty="0" err="1" smtClean="0"/>
              <a:t>eps_q</a:t>
            </a:r>
            <a:r>
              <a:rPr lang="en-US" dirty="0" smtClean="0"/>
              <a:t> = 1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2501" y="5029200"/>
            <a:ext cx="5859499" cy="18288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2501" y="3352800"/>
            <a:ext cx="5859499" cy="1828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2501" y="1676400"/>
            <a:ext cx="5859499" cy="1828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2501" y="0"/>
            <a:ext cx="5859499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9913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30317" y="0"/>
            <a:ext cx="28745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Testing2: e(Hi)-1/e-1 &gt;= </a:t>
            </a:r>
            <a:r>
              <a:rPr lang="en-US" dirty="0" err="1" smtClean="0"/>
              <a:t>Cbar</a:t>
            </a:r>
            <a:endParaRPr lang="en-US" dirty="0" smtClean="0"/>
          </a:p>
          <a:p>
            <a:r>
              <a:rPr lang="en-US" dirty="0" smtClean="0"/>
              <a:t>test_flow_5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0"/>
            <a:ext cx="9144000" cy="280134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0" y="2020200"/>
            <a:ext cx="9144000" cy="2817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0" y="4005303"/>
            <a:ext cx="9144000" cy="2852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201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3429144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Testing: e(N*Hi)-1/e(N)-1 &gt;= </a:t>
            </a:r>
            <a:r>
              <a:rPr lang="en-US" dirty="0" err="1" smtClean="0"/>
              <a:t>Cbar</a:t>
            </a:r>
            <a:endParaRPr lang="en-US" dirty="0" smtClean="0"/>
          </a:p>
          <a:p>
            <a:r>
              <a:rPr lang="en-US" dirty="0" smtClean="0"/>
              <a:t>test_flow_6</a:t>
            </a:r>
          </a:p>
          <a:p>
            <a:endParaRPr lang="en-US" dirty="0"/>
          </a:p>
          <a:p>
            <a:r>
              <a:rPr lang="en-US" dirty="0" smtClean="0"/>
              <a:t>N = 1</a:t>
            </a:r>
          </a:p>
          <a:p>
            <a:endParaRPr lang="en-US" dirty="0"/>
          </a:p>
          <a:p>
            <a:r>
              <a:rPr lang="en-US" dirty="0" err="1" smtClean="0"/>
              <a:t>eps_q</a:t>
            </a:r>
            <a:r>
              <a:rPr lang="en-US" dirty="0" smtClean="0"/>
              <a:t> = 10</a:t>
            </a:r>
            <a:endParaRPr lang="en-US" dirty="0"/>
          </a:p>
          <a:p>
            <a:r>
              <a:rPr lang="en-US" dirty="0" err="1" smtClean="0"/>
              <a:t>eps_q</a:t>
            </a:r>
            <a:r>
              <a:rPr lang="en-US" dirty="0" smtClean="0"/>
              <a:t> = 5</a:t>
            </a:r>
          </a:p>
          <a:p>
            <a:r>
              <a:rPr lang="en-US" dirty="0" err="1" smtClean="0"/>
              <a:t>eps_q</a:t>
            </a:r>
            <a:r>
              <a:rPr lang="en-US" dirty="0" smtClean="0"/>
              <a:t> = 2.5</a:t>
            </a:r>
          </a:p>
          <a:p>
            <a:r>
              <a:rPr lang="en-US" dirty="0" err="1" smtClean="0"/>
              <a:t>eps_q</a:t>
            </a:r>
            <a:r>
              <a:rPr lang="en-US" dirty="0" smtClean="0"/>
              <a:t> = 1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2501" y="0"/>
            <a:ext cx="5859499" cy="18288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2501" y="1676400"/>
            <a:ext cx="5859499" cy="1828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2501" y="3352800"/>
            <a:ext cx="5859499" cy="1828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2501" y="5029200"/>
            <a:ext cx="5859499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7767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3429144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Testing: e(N*Hi)-1/e(N)-1 &gt;= </a:t>
            </a:r>
            <a:r>
              <a:rPr lang="en-US" dirty="0" err="1" smtClean="0"/>
              <a:t>Cbar</a:t>
            </a:r>
            <a:endParaRPr lang="en-US" dirty="0" smtClean="0"/>
          </a:p>
          <a:p>
            <a:r>
              <a:rPr lang="en-US" dirty="0" smtClean="0"/>
              <a:t>test_flow_6</a:t>
            </a:r>
          </a:p>
          <a:p>
            <a:endParaRPr lang="en-US" dirty="0"/>
          </a:p>
          <a:p>
            <a:r>
              <a:rPr lang="en-US" dirty="0" smtClean="0"/>
              <a:t>N = 5</a:t>
            </a:r>
          </a:p>
          <a:p>
            <a:endParaRPr lang="en-US" dirty="0" smtClean="0"/>
          </a:p>
          <a:p>
            <a:r>
              <a:rPr lang="en-US" dirty="0" err="1" smtClean="0"/>
              <a:t>eps_q</a:t>
            </a:r>
            <a:r>
              <a:rPr lang="en-US" dirty="0" smtClean="0"/>
              <a:t> = 10</a:t>
            </a:r>
          </a:p>
          <a:p>
            <a:r>
              <a:rPr lang="en-US" dirty="0" err="1" smtClean="0"/>
              <a:t>eps_q</a:t>
            </a:r>
            <a:r>
              <a:rPr lang="en-US" dirty="0" smtClean="0"/>
              <a:t> = 5</a:t>
            </a:r>
          </a:p>
          <a:p>
            <a:r>
              <a:rPr lang="en-US" dirty="0" err="1" smtClean="0"/>
              <a:t>eps_q</a:t>
            </a:r>
            <a:r>
              <a:rPr lang="en-US" dirty="0" smtClean="0"/>
              <a:t> = 2.5</a:t>
            </a:r>
          </a:p>
          <a:p>
            <a:r>
              <a:rPr lang="en-US" dirty="0" err="1" smtClean="0"/>
              <a:t>eps_q</a:t>
            </a:r>
            <a:r>
              <a:rPr lang="en-US" dirty="0" smtClean="0"/>
              <a:t> = 1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2501" y="0"/>
            <a:ext cx="5859499" cy="18288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2501" y="1676400"/>
            <a:ext cx="5859499" cy="1828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2501" y="3352800"/>
            <a:ext cx="5859499" cy="1828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2501" y="5029200"/>
            <a:ext cx="5859499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6590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3429144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Testing: e(N*Hi)-1/e(N)-1 &gt;= </a:t>
            </a:r>
            <a:r>
              <a:rPr lang="en-US" dirty="0" err="1" smtClean="0"/>
              <a:t>Cbar</a:t>
            </a:r>
            <a:endParaRPr lang="en-US" dirty="0" smtClean="0"/>
          </a:p>
          <a:p>
            <a:r>
              <a:rPr lang="en-US" dirty="0" smtClean="0"/>
              <a:t>test_flow_6</a:t>
            </a:r>
          </a:p>
          <a:p>
            <a:endParaRPr lang="en-US" dirty="0"/>
          </a:p>
          <a:p>
            <a:r>
              <a:rPr lang="en-US" dirty="0" smtClean="0"/>
              <a:t>N = 100</a:t>
            </a:r>
          </a:p>
          <a:p>
            <a:endParaRPr lang="en-US" dirty="0" smtClean="0"/>
          </a:p>
          <a:p>
            <a:r>
              <a:rPr lang="en-US" dirty="0" err="1" smtClean="0"/>
              <a:t>eps_q</a:t>
            </a:r>
            <a:r>
              <a:rPr lang="en-US" dirty="0" smtClean="0"/>
              <a:t> = 10</a:t>
            </a:r>
          </a:p>
          <a:p>
            <a:r>
              <a:rPr lang="en-US" dirty="0" err="1" smtClean="0"/>
              <a:t>eps_q</a:t>
            </a:r>
            <a:r>
              <a:rPr lang="en-US" dirty="0" smtClean="0"/>
              <a:t> = 5</a:t>
            </a:r>
          </a:p>
          <a:p>
            <a:r>
              <a:rPr lang="en-US" dirty="0" err="1" smtClean="0"/>
              <a:t>eps_q</a:t>
            </a:r>
            <a:r>
              <a:rPr lang="en-US" dirty="0" smtClean="0"/>
              <a:t> = 2.5</a:t>
            </a:r>
          </a:p>
          <a:p>
            <a:r>
              <a:rPr lang="en-US" dirty="0" err="1" smtClean="0"/>
              <a:t>eps_q</a:t>
            </a:r>
            <a:r>
              <a:rPr lang="en-US" dirty="0" smtClean="0"/>
              <a:t> = 1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2501" y="0"/>
            <a:ext cx="5859499" cy="18288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2501" y="1676400"/>
            <a:ext cx="5859499" cy="1828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2501" y="3352800"/>
            <a:ext cx="5859499" cy="1828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2501" y="5029200"/>
            <a:ext cx="5859499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4836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3429144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Testing: e(N*Hi)-1/e(N)-1 &gt;= </a:t>
            </a:r>
            <a:r>
              <a:rPr lang="en-US" dirty="0" err="1" smtClean="0"/>
              <a:t>Cbar</a:t>
            </a:r>
            <a:endParaRPr lang="en-US" dirty="0" smtClean="0"/>
          </a:p>
          <a:p>
            <a:r>
              <a:rPr lang="en-US" dirty="0" smtClean="0"/>
              <a:t>test_TSS_6</a:t>
            </a:r>
          </a:p>
          <a:p>
            <a:endParaRPr lang="en-US" dirty="0"/>
          </a:p>
          <a:p>
            <a:r>
              <a:rPr lang="en-US" dirty="0" smtClean="0"/>
              <a:t>N = 5</a:t>
            </a:r>
          </a:p>
          <a:p>
            <a:endParaRPr lang="en-US" dirty="0" smtClean="0"/>
          </a:p>
          <a:p>
            <a:r>
              <a:rPr lang="en-US" dirty="0" err="1" smtClean="0"/>
              <a:t>eps_t</a:t>
            </a:r>
            <a:r>
              <a:rPr lang="en-US" dirty="0" smtClean="0"/>
              <a:t> = 10</a:t>
            </a:r>
          </a:p>
          <a:p>
            <a:r>
              <a:rPr lang="en-US" dirty="0" err="1" smtClean="0"/>
              <a:t>eps_t</a:t>
            </a:r>
            <a:r>
              <a:rPr lang="en-US" dirty="0" smtClean="0"/>
              <a:t> = 5</a:t>
            </a:r>
          </a:p>
          <a:p>
            <a:r>
              <a:rPr lang="en-US" dirty="0" err="1" smtClean="0"/>
              <a:t>eps_t</a:t>
            </a:r>
            <a:r>
              <a:rPr lang="en-US" dirty="0" smtClean="0"/>
              <a:t> = 2.5</a:t>
            </a:r>
          </a:p>
          <a:p>
            <a:r>
              <a:rPr lang="en-US" dirty="0" err="1" smtClean="0"/>
              <a:t>eps_t</a:t>
            </a:r>
            <a:r>
              <a:rPr lang="en-US" dirty="0" smtClean="0"/>
              <a:t> = 1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2501" y="0"/>
            <a:ext cx="5859499" cy="1828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2501" y="1676400"/>
            <a:ext cx="5859499" cy="1828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2501" y="3352800"/>
            <a:ext cx="5859499" cy="18288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2501" y="5029200"/>
            <a:ext cx="5859499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8483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3429144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Testing: e(N*Hi)-1/e(N)-1 &gt;= </a:t>
            </a:r>
            <a:r>
              <a:rPr lang="en-US" dirty="0" err="1" smtClean="0"/>
              <a:t>Cbar</a:t>
            </a:r>
            <a:endParaRPr lang="en-US" dirty="0" smtClean="0"/>
          </a:p>
          <a:p>
            <a:r>
              <a:rPr lang="en-US" dirty="0" smtClean="0"/>
              <a:t>test_TSS_6</a:t>
            </a:r>
          </a:p>
          <a:p>
            <a:endParaRPr lang="en-US" dirty="0"/>
          </a:p>
          <a:p>
            <a:r>
              <a:rPr lang="en-US" dirty="0" smtClean="0"/>
              <a:t>N = 100</a:t>
            </a:r>
          </a:p>
          <a:p>
            <a:endParaRPr lang="en-US" dirty="0" smtClean="0"/>
          </a:p>
          <a:p>
            <a:r>
              <a:rPr lang="en-US" dirty="0" err="1" smtClean="0"/>
              <a:t>eps_t</a:t>
            </a:r>
            <a:r>
              <a:rPr lang="en-US" dirty="0" smtClean="0"/>
              <a:t> = 10</a:t>
            </a:r>
          </a:p>
          <a:p>
            <a:r>
              <a:rPr lang="en-US" dirty="0" err="1" smtClean="0"/>
              <a:t>eps_t</a:t>
            </a:r>
            <a:r>
              <a:rPr lang="en-US" dirty="0" smtClean="0"/>
              <a:t> = 5</a:t>
            </a:r>
          </a:p>
          <a:p>
            <a:r>
              <a:rPr lang="en-US" dirty="0" err="1" smtClean="0"/>
              <a:t>eps_t</a:t>
            </a:r>
            <a:r>
              <a:rPr lang="en-US" dirty="0" smtClean="0"/>
              <a:t> = 2.5</a:t>
            </a:r>
          </a:p>
          <a:p>
            <a:r>
              <a:rPr lang="en-US" dirty="0" err="1" smtClean="0"/>
              <a:t>eps_t</a:t>
            </a:r>
            <a:r>
              <a:rPr lang="en-US" dirty="0" smtClean="0"/>
              <a:t> = 1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2501" y="0"/>
            <a:ext cx="5859499" cy="18288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2501" y="1676400"/>
            <a:ext cx="5859499" cy="1828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2501" y="3352800"/>
            <a:ext cx="5859499" cy="1828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2501" y="5029200"/>
            <a:ext cx="5859499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4096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3593420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Testing2:</a:t>
            </a:r>
          </a:p>
          <a:p>
            <a:r>
              <a:rPr lang="en-US" dirty="0" smtClean="0"/>
              <a:t>h(Hi) = (e(</a:t>
            </a:r>
            <a:r>
              <a:rPr lang="en-US" dirty="0" err="1" smtClean="0"/>
              <a:t>NHi</a:t>
            </a:r>
            <a:r>
              <a:rPr lang="en-US" dirty="0" smtClean="0"/>
              <a:t>)-1)/(e(N)-1)</a:t>
            </a:r>
          </a:p>
          <a:p>
            <a:r>
              <a:rPr lang="en-US" dirty="0" err="1" smtClean="0"/>
              <a:t>Cbar</a:t>
            </a:r>
            <a:r>
              <a:rPr lang="en-US" dirty="0" smtClean="0"/>
              <a:t> = sum h(Hi)Hi + </a:t>
            </a:r>
            <a:r>
              <a:rPr lang="en-US" dirty="0" err="1" smtClean="0"/>
              <a:t>betan</a:t>
            </a:r>
            <a:r>
              <a:rPr lang="en-US" dirty="0" smtClean="0"/>
              <a:t>(</a:t>
            </a:r>
            <a:r>
              <a:rPr lang="en-US" dirty="0" err="1" smtClean="0"/>
              <a:t>Qn-Qn</a:t>
            </a:r>
            <a:r>
              <a:rPr lang="en-US" dirty="0" smtClean="0"/>
              <a:t>*)</a:t>
            </a:r>
          </a:p>
          <a:p>
            <a:r>
              <a:rPr lang="en-US" dirty="0" smtClean="0"/>
              <a:t>No threshold</a:t>
            </a:r>
          </a:p>
          <a:p>
            <a:r>
              <a:rPr lang="en-US" dirty="0" err="1" smtClean="0"/>
              <a:t>Qhati</a:t>
            </a:r>
            <a:r>
              <a:rPr lang="en-US" dirty="0" smtClean="0"/>
              <a:t> = (Hi-</a:t>
            </a:r>
            <a:r>
              <a:rPr lang="en-US" dirty="0" err="1" smtClean="0"/>
              <a:t>Cbar</a:t>
            </a:r>
            <a:r>
              <a:rPr lang="en-US" dirty="0" smtClean="0"/>
              <a:t>)/sum(</a:t>
            </a:r>
            <a:r>
              <a:rPr lang="en-US" dirty="0" err="1" smtClean="0"/>
              <a:t>Hj-Cbar</a:t>
            </a:r>
            <a:r>
              <a:rPr lang="en-US" dirty="0" smtClean="0"/>
              <a:t>)</a:t>
            </a:r>
          </a:p>
          <a:p>
            <a:r>
              <a:rPr lang="en-US" dirty="0" smtClean="0"/>
              <a:t>test_flow_6</a:t>
            </a:r>
          </a:p>
          <a:p>
            <a:endParaRPr lang="en-US" dirty="0"/>
          </a:p>
          <a:p>
            <a:r>
              <a:rPr lang="en-US" dirty="0" smtClean="0"/>
              <a:t>N = 1</a:t>
            </a:r>
          </a:p>
          <a:p>
            <a:endParaRPr lang="en-US" dirty="0" smtClean="0"/>
          </a:p>
          <a:p>
            <a:r>
              <a:rPr lang="en-US" dirty="0" err="1" smtClean="0"/>
              <a:t>eps_q</a:t>
            </a:r>
            <a:r>
              <a:rPr lang="en-US" dirty="0" smtClean="0"/>
              <a:t> = 10</a:t>
            </a:r>
          </a:p>
          <a:p>
            <a:r>
              <a:rPr lang="en-US" dirty="0" err="1" smtClean="0"/>
              <a:t>eps_q</a:t>
            </a:r>
            <a:r>
              <a:rPr lang="en-US" dirty="0" smtClean="0"/>
              <a:t> = 5</a:t>
            </a:r>
          </a:p>
          <a:p>
            <a:r>
              <a:rPr lang="en-US" dirty="0" err="1" smtClean="0"/>
              <a:t>eps_q</a:t>
            </a:r>
            <a:r>
              <a:rPr lang="en-US" dirty="0" smtClean="0"/>
              <a:t> = 2.5</a:t>
            </a:r>
          </a:p>
          <a:p>
            <a:r>
              <a:rPr lang="en-US" dirty="0" err="1" smtClean="0"/>
              <a:t>eps_q</a:t>
            </a:r>
            <a:r>
              <a:rPr lang="en-US" dirty="0" smtClean="0"/>
              <a:t> = 1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2501" y="5029200"/>
            <a:ext cx="5859499" cy="1828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2501" y="3352800"/>
            <a:ext cx="5859499" cy="18288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2501" y="1676400"/>
            <a:ext cx="5859499" cy="1828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2501" y="0"/>
            <a:ext cx="5859499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2659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54240</TotalTime>
  <Words>1015</Words>
  <Application>Microsoft Office PowerPoint</Application>
  <PresentationFormat>Widescreen</PresentationFormat>
  <Paragraphs>289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University of Michigan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Troutman, Sara</dc:creator>
  <cp:lastModifiedBy>Troutman, Sara</cp:lastModifiedBy>
  <cp:revision>57</cp:revision>
  <dcterms:created xsi:type="dcterms:W3CDTF">2019-04-12T15:56:38Z</dcterms:created>
  <dcterms:modified xsi:type="dcterms:W3CDTF">2019-05-20T17:46:46Z</dcterms:modified>
</cp:coreProperties>
</file>